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257" r:id="rId2"/>
    <p:sldId id="299" r:id="rId3"/>
    <p:sldId id="313" r:id="rId4"/>
    <p:sldId id="314" r:id="rId5"/>
    <p:sldId id="300" r:id="rId6"/>
    <p:sldId id="346" r:id="rId7"/>
    <p:sldId id="347" r:id="rId8"/>
    <p:sldId id="348" r:id="rId9"/>
    <p:sldId id="349" r:id="rId10"/>
    <p:sldId id="279" r:id="rId11"/>
    <p:sldId id="283" r:id="rId12"/>
    <p:sldId id="284" r:id="rId13"/>
    <p:sldId id="353" r:id="rId14"/>
    <p:sldId id="354" r:id="rId15"/>
    <p:sldId id="355" r:id="rId16"/>
    <p:sldId id="375" r:id="rId17"/>
    <p:sldId id="356" r:id="rId18"/>
    <p:sldId id="370" r:id="rId19"/>
    <p:sldId id="376" r:id="rId20"/>
    <p:sldId id="351" r:id="rId21"/>
    <p:sldId id="357" r:id="rId22"/>
    <p:sldId id="358" r:id="rId23"/>
    <p:sldId id="366" r:id="rId24"/>
    <p:sldId id="367" r:id="rId25"/>
    <p:sldId id="368" r:id="rId26"/>
    <p:sldId id="369" r:id="rId27"/>
    <p:sldId id="377" r:id="rId28"/>
    <p:sldId id="378" r:id="rId29"/>
    <p:sldId id="379" r:id="rId30"/>
    <p:sldId id="380" r:id="rId31"/>
    <p:sldId id="381" r:id="rId32"/>
    <p:sldId id="382" r:id="rId33"/>
    <p:sldId id="383" r:id="rId34"/>
    <p:sldId id="384" r:id="rId35"/>
    <p:sldId id="385" r:id="rId36"/>
    <p:sldId id="386" r:id="rId3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967" tIns="46484" rIns="92967" bIns="46484"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2967" tIns="46484" rIns="92967" bIns="46484" rtlCol="0"/>
          <a:lstStyle>
            <a:lvl1pPr algn="r">
              <a:defRPr sz="1200"/>
            </a:lvl1pPr>
          </a:lstStyle>
          <a:p>
            <a:pPr>
              <a:defRPr/>
            </a:pPr>
            <a:fld id="{BF6F73AD-004A-43D5-83A5-FF8E00DE3352}" type="datetimeFigureOut">
              <a:rPr lang="en-US"/>
              <a:pPr>
                <a:defRPr/>
              </a:pPr>
              <a:t>4/7/2009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67" tIns="46484" rIns="92967" bIns="46484"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967" tIns="46484" rIns="92967" bIns="464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2967" tIns="46484" rIns="92967" bIns="4648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2967" tIns="46484" rIns="92967" bIns="46484" rtlCol="0" anchor="b"/>
          <a:lstStyle>
            <a:lvl1pPr algn="r">
              <a:defRPr sz="1200"/>
            </a:lvl1pPr>
          </a:lstStyle>
          <a:p>
            <a:pPr>
              <a:defRPr/>
            </a:pPr>
            <a:fld id="{983962A9-4776-4FAB-A35C-8B41CD9D9E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E572BDF0-19DF-4923-AA5F-8A6662811A10}"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710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9DCE8108-843C-45E9-AE08-C6A3F024AE8F}" type="slidenum">
              <a:rPr lang="en-US" sz="1200"/>
              <a:pPr algn="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813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9A0E8504-E3A9-479A-BF38-F5AB42E70C04}" type="slidenum">
              <a:rPr lang="en-US" sz="1200"/>
              <a:pPr algn="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E3A8A286-7991-4E3F-885C-8A7AC690F7EB}" type="slidenum">
              <a:rPr lang="en-US" sz="1200"/>
              <a:pPr algn="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18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7AAD0EE6-423A-4CD8-9CF4-BCBF0603F473}" type="slidenum">
              <a:rPr lang="en-US" sz="1200"/>
              <a:pPr algn="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20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BF44DC5E-78D2-4647-9BF5-103885FEC74A}" type="slidenum">
              <a:rPr lang="en-US" sz="1200"/>
              <a:pPr algn="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222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F75634EF-C1D4-45FC-B0E8-9C51824A19A7}" type="slidenum">
              <a:rPr lang="en-US" sz="1200"/>
              <a:pPr algn="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325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85134B6A-D8E1-471B-97A1-61BC2D9531F6}" type="slidenum">
              <a:rPr lang="en-US" sz="1200"/>
              <a:pPr algn="r"/>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427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A4A0A938-437F-4970-8CE0-425EF316DFCB}" type="slidenum">
              <a:rPr lang="en-US" sz="1200"/>
              <a:pPr algn="r"/>
              <a:t>20</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530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A272D6FE-309B-47DB-83AC-FD8CF93A0326}" type="slidenum">
              <a:rPr lang="en-US" sz="1200"/>
              <a:pPr algn="r"/>
              <a:t>21</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632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9D73FAE5-C847-4EFE-B363-0621C9DAFFE3}" type="slidenum">
              <a:rPr lang="en-US" sz="1200"/>
              <a:pPr algn="r"/>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891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41C2E396-FA67-43B0-B7E4-7ECE837CD623}" type="slidenum">
              <a:rPr lang="en-US" sz="1200"/>
              <a:pPr algn="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73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6739C0ED-90A5-4E1F-996B-5CFC57967433}" type="slidenum">
              <a:rPr lang="en-US" sz="1200"/>
              <a:pPr algn="r"/>
              <a:t>23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837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D38190A8-71B3-4A82-A877-45DF714FE786}" type="slidenum">
              <a:rPr lang="en-US" sz="1200"/>
              <a:pPr algn="r"/>
              <a:t>24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939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DFAEA1CE-9FC4-4565-8610-1B2A4D7B9029}" type="slidenum">
              <a:rPr lang="en-US" sz="1200"/>
              <a:pPr algn="r"/>
              <a:t>25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042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D9224FFF-706A-4B4B-9F94-1C15FBE959B7}" type="slidenum">
              <a:rPr lang="en-US" sz="1200"/>
              <a:pPr algn="r"/>
              <a:t>26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994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264D8EB8-3A96-47A6-90B8-28EDB5FD1882}" type="slidenum">
              <a:rPr lang="en-US" sz="1200"/>
              <a:pPr algn="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096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DD6A4462-3C8B-4AE4-9C69-7446DF5FD1F7}" type="slidenum">
              <a:rPr lang="en-US" sz="1200"/>
              <a:pPr algn="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198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84E1B337-D178-417F-A9FC-B587B87DDB96}" type="slidenum">
              <a:rPr lang="en-US" sz="1200"/>
              <a:pPr algn="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301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894BB2AD-E63E-4B1E-8675-3CCB47C4B88A}" type="slidenum">
              <a:rPr lang="en-US" sz="1200"/>
              <a:pPr algn="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403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4E9F3747-B918-429E-ADBF-A5ADCFEE1C08}" type="slidenum">
              <a:rPr lang="en-US" sz="1200"/>
              <a:pPr algn="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506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C5D688FF-8661-4D42-96E9-767F992068EA}" type="slidenum">
              <a:rPr lang="en-US" sz="1200"/>
              <a:pPr algn="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608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967" tIns="46484" rIns="92967" bIns="46484" anchor="b"/>
          <a:lstStyle/>
          <a:p>
            <a:pPr algn="r"/>
            <a:fld id="{68F2D723-E87A-4070-88C6-5B7DF626BF8C}" type="slidenum">
              <a:rPr lang="en-US" sz="1200"/>
              <a:pPr algn="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EBB5FFE-F09F-48CC-8624-354DF471CE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F10BD97-23F6-4693-A5F1-84B82D44A2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B7E64B4-7D6C-4FC0-ADEE-37E6708153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51B204B-5EA6-4E9B-8DB4-FBB70612BD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4066243-D16F-4577-BA91-FD6DA7AB45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79A71778-EA22-4304-B89D-E2D8357432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F4E2044C-E3E1-4B14-B73A-0276DD9A9F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689B90B5-DB5D-442D-BE71-4426CB943F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E5E17047-F024-4F65-B510-73FAE2E0C1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83CD087-8BC7-42EE-980C-E1DF4CE71B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512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F2BF0CB9-C43E-441A-815C-6E72477CF61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91 ptree"/>
          <p:cNvPicPr>
            <a:picLocks noGrp="1" noChangeAspect="1" noChangeArrowheads="1"/>
          </p:cNvPicPr>
          <p:nvPr>
            <p:ph idx="4294967295"/>
          </p:nvPr>
        </p:nvPicPr>
        <p:blipFill>
          <a:blip r:embed="rId3"/>
          <a:srcRect/>
          <a:stretch>
            <a:fillRect/>
          </a:stretch>
        </p:blipFill>
        <p:spPr>
          <a:xfrm>
            <a:off x="1143000" y="152400"/>
            <a:ext cx="7239000" cy="6858000"/>
          </a:xfrm>
          <a:noFill/>
        </p:spPr>
      </p:pic>
      <p:sp>
        <p:nvSpPr>
          <p:cNvPr id="3075" name="Text Box 3"/>
          <p:cNvSpPr txBox="1">
            <a:spLocks noChangeArrowheads="1"/>
          </p:cNvSpPr>
          <p:nvPr/>
        </p:nvSpPr>
        <p:spPr bwMode="auto">
          <a:xfrm>
            <a:off x="2498725" y="1560513"/>
            <a:ext cx="184150" cy="366712"/>
          </a:xfrm>
          <a:prstGeom prst="rect">
            <a:avLst/>
          </a:prstGeom>
          <a:noFill/>
          <a:ln w="9525">
            <a:noFill/>
            <a:miter lim="800000"/>
            <a:headEnd/>
            <a:tailEnd/>
          </a:ln>
        </p:spPr>
        <p:txBody>
          <a:bodyPr wrap="none">
            <a:spAutoFit/>
          </a:bodyPr>
          <a:lstStyle/>
          <a:p>
            <a:pPr algn="ctr" eaLnBrk="1" hangingPunct="1"/>
            <a:endParaRPr lang="en-US"/>
          </a:p>
        </p:txBody>
      </p:sp>
      <p:sp>
        <p:nvSpPr>
          <p:cNvPr id="3076" name="Text Box 4"/>
          <p:cNvSpPr txBox="1">
            <a:spLocks noChangeArrowheads="1"/>
          </p:cNvSpPr>
          <p:nvPr/>
        </p:nvSpPr>
        <p:spPr bwMode="auto">
          <a:xfrm>
            <a:off x="2209800" y="1447800"/>
            <a:ext cx="5257800" cy="3786188"/>
          </a:xfrm>
          <a:prstGeom prst="rect">
            <a:avLst/>
          </a:prstGeom>
          <a:noFill/>
          <a:ln w="9525">
            <a:noFill/>
            <a:miter lim="800000"/>
            <a:headEnd/>
            <a:tailEnd/>
          </a:ln>
        </p:spPr>
        <p:txBody>
          <a:bodyPr>
            <a:spAutoFit/>
          </a:bodyPr>
          <a:lstStyle/>
          <a:p>
            <a:pPr algn="ctr" eaLnBrk="1" hangingPunct="1"/>
            <a:r>
              <a:rPr lang="en-US" sz="4000">
                <a:solidFill>
                  <a:schemeClr val="hlink"/>
                </a:solidFill>
                <a:latin typeface="Copperplate Gothic Bold" pitchFamily="34" charset="0"/>
              </a:rPr>
              <a:t>Atlanta Fire Rescue </a:t>
            </a:r>
          </a:p>
          <a:p>
            <a:pPr algn="ctr" eaLnBrk="1" hangingPunct="1"/>
            <a:endParaRPr lang="en-US" sz="4000">
              <a:solidFill>
                <a:schemeClr val="hlink"/>
              </a:solidFill>
              <a:latin typeface="Copperplate Gothic Bold" pitchFamily="34" charset="0"/>
            </a:endParaRPr>
          </a:p>
          <a:p>
            <a:pPr algn="ctr" eaLnBrk="1" hangingPunct="1"/>
            <a:r>
              <a:rPr lang="en-US" sz="4000">
                <a:solidFill>
                  <a:schemeClr val="hlink"/>
                </a:solidFill>
                <a:latin typeface="Copperplate Gothic Bold" pitchFamily="34" charset="0"/>
              </a:rPr>
              <a:t> Field Operations</a:t>
            </a:r>
          </a:p>
          <a:p>
            <a:pPr algn="ctr" eaLnBrk="1" hangingPunct="1"/>
            <a:r>
              <a:rPr lang="en-US" sz="4000">
                <a:solidFill>
                  <a:schemeClr val="hlink"/>
                </a:solidFill>
                <a:latin typeface="Copperplate Gothic Bold" pitchFamily="34" charset="0"/>
              </a:rPr>
              <a:t>Furlough Plan &amp; Impacts</a:t>
            </a:r>
            <a:endParaRPr lang="en-US" sz="4000">
              <a:solidFill>
                <a:schemeClr val="hlink"/>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Field Operations Shift Strength</a:t>
            </a:r>
          </a:p>
        </p:txBody>
      </p:sp>
      <p:sp>
        <p:nvSpPr>
          <p:cNvPr id="3" name="Content Placeholder 2"/>
          <p:cNvSpPr>
            <a:spLocks noGrp="1"/>
          </p:cNvSpPr>
          <p:nvPr>
            <p:ph idx="4294967295"/>
          </p:nvPr>
        </p:nvSpPr>
        <p:spPr/>
        <p:txBody>
          <a:bodyPr/>
          <a:lstStyle/>
          <a:p>
            <a:pPr>
              <a:defRPr/>
            </a:pPr>
            <a:r>
              <a:rPr lang="en-US" dirty="0">
                <a:effectLst>
                  <a:outerShdw blurRad="38100" dist="38100" dir="2700000" algn="tl">
                    <a:srgbClr val="000000"/>
                  </a:outerShdw>
                </a:effectLst>
                <a:latin typeface="+mn-lt"/>
                <a:ea typeface="+mn-ea"/>
                <a:cs typeface="+mn-cs"/>
              </a:rPr>
              <a:t>Field Operations Authorized Strength: 668</a:t>
            </a:r>
          </a:p>
          <a:p>
            <a:pPr lvl="4">
              <a:defRPr/>
            </a:pPr>
            <a:r>
              <a:rPr lang="en-US" sz="3200" dirty="0">
                <a:effectLst>
                  <a:outerShdw blurRad="38100" dist="38100" dir="2700000" algn="tl">
                    <a:srgbClr val="000000"/>
                  </a:outerShdw>
                </a:effectLst>
                <a:latin typeface="+mn-lt"/>
              </a:rPr>
              <a:t>       			    Actual: 637</a:t>
            </a:r>
            <a:endParaRPr lang="en-US" dirty="0">
              <a:effectLst>
                <a:outerShdw blurRad="38100" dist="38100" dir="2700000" algn="tl">
                  <a:srgbClr val="000000"/>
                </a:outerShdw>
              </a:effectLst>
              <a:latin typeface="+mn-lt"/>
            </a:endParaRPr>
          </a:p>
          <a:p>
            <a:pPr>
              <a:defRPr/>
            </a:pPr>
            <a:r>
              <a:rPr lang="en-US" dirty="0">
                <a:effectLst>
                  <a:outerShdw blurRad="38100" dist="38100" dir="2700000" algn="tl">
                    <a:srgbClr val="000000"/>
                  </a:outerShdw>
                </a:effectLst>
                <a:latin typeface="+mn-lt"/>
                <a:ea typeface="+mn-ea"/>
                <a:cs typeface="+mn-cs"/>
              </a:rPr>
              <a:t>A-Shift Authorized: 223</a:t>
            </a:r>
          </a:p>
          <a:p>
            <a:pPr lvl="4">
              <a:defRPr/>
            </a:pPr>
            <a:r>
              <a:rPr lang="en-US" sz="3200" dirty="0">
                <a:effectLst>
                  <a:outerShdw blurRad="38100" dist="38100" dir="2700000" algn="tl">
                    <a:srgbClr val="000000"/>
                  </a:outerShdw>
                </a:effectLst>
                <a:latin typeface="+mn-lt"/>
              </a:rPr>
              <a:t>    Actual: 209</a:t>
            </a:r>
          </a:p>
          <a:p>
            <a:pPr>
              <a:defRPr/>
            </a:pPr>
            <a:r>
              <a:rPr lang="en-US" dirty="0">
                <a:effectLst>
                  <a:outerShdw blurRad="38100" dist="38100" dir="2700000" algn="tl">
                    <a:srgbClr val="000000"/>
                  </a:outerShdw>
                </a:effectLst>
                <a:latin typeface="+mn-lt"/>
                <a:ea typeface="+mn-ea"/>
                <a:cs typeface="+mn-cs"/>
              </a:rPr>
              <a:t>B-Shift Authorized: 222</a:t>
            </a:r>
          </a:p>
          <a:p>
            <a:pPr lvl="4">
              <a:defRPr/>
            </a:pPr>
            <a:r>
              <a:rPr lang="en-US" sz="3200" dirty="0">
                <a:effectLst>
                  <a:outerShdw blurRad="38100" dist="38100" dir="2700000" algn="tl">
                    <a:srgbClr val="000000"/>
                  </a:outerShdw>
                </a:effectLst>
                <a:latin typeface="+mn-lt"/>
              </a:rPr>
              <a:t>    Actual: 212</a:t>
            </a:r>
          </a:p>
          <a:p>
            <a:pPr>
              <a:defRPr/>
            </a:pPr>
            <a:r>
              <a:rPr lang="en-US" dirty="0">
                <a:effectLst>
                  <a:outerShdw blurRad="38100" dist="38100" dir="2700000" algn="tl">
                    <a:srgbClr val="000000"/>
                  </a:outerShdw>
                </a:effectLst>
                <a:latin typeface="+mn-lt"/>
                <a:ea typeface="+mn-ea"/>
                <a:cs typeface="+mn-cs"/>
              </a:rPr>
              <a:t>C-Shift Authorized: 223</a:t>
            </a:r>
          </a:p>
          <a:p>
            <a:pPr lvl="4">
              <a:defRPr/>
            </a:pPr>
            <a:r>
              <a:rPr lang="en-US" sz="3200" dirty="0">
                <a:effectLst>
                  <a:outerShdw blurRad="38100" dist="38100" dir="2700000" algn="tl">
                    <a:srgbClr val="000000"/>
                  </a:outerShdw>
                </a:effectLst>
                <a:latin typeface="+mn-lt"/>
              </a:rPr>
              <a:t>    Actual: 216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sz="3600" dirty="0">
                <a:solidFill>
                  <a:srgbClr val="FFC000"/>
                </a:solidFill>
                <a:effectLst>
                  <a:outerShdw blurRad="38100" dist="38100" dir="2700000" algn="tl">
                    <a:srgbClr val="000000"/>
                  </a:outerShdw>
                </a:effectLst>
                <a:latin typeface="+mj-lt"/>
                <a:ea typeface="+mj-ea"/>
                <a:cs typeface="+mj-cs"/>
              </a:rPr>
              <a:t>Minimum Staffing (per National </a:t>
            </a:r>
            <a:r>
              <a:rPr lang="en-US" sz="3600" dirty="0" err="1">
                <a:solidFill>
                  <a:srgbClr val="FFC000"/>
                </a:solidFill>
                <a:effectLst>
                  <a:outerShdw blurRad="38100" dist="38100" dir="2700000" algn="tl">
                    <a:srgbClr val="000000"/>
                  </a:outerShdw>
                </a:effectLst>
                <a:latin typeface="+mj-lt"/>
                <a:ea typeface="+mj-ea"/>
                <a:cs typeface="+mj-cs"/>
              </a:rPr>
              <a:t>Stds</a:t>
            </a:r>
            <a:r>
              <a:rPr lang="en-US" sz="3600" dirty="0">
                <a:solidFill>
                  <a:srgbClr val="FFC000"/>
                </a:solidFill>
                <a:effectLst>
                  <a:outerShdw blurRad="38100" dist="38100" dir="2700000" algn="tl">
                    <a:srgbClr val="000000"/>
                  </a:outerShdw>
                </a:effectLst>
                <a:latin typeface="+mj-lt"/>
                <a:ea typeface="+mj-ea"/>
                <a:cs typeface="+mj-cs"/>
              </a:rPr>
              <a:t>.)</a:t>
            </a:r>
          </a:p>
        </p:txBody>
      </p:sp>
      <p:sp>
        <p:nvSpPr>
          <p:cNvPr id="3" name="Content Placeholder 2"/>
          <p:cNvSpPr>
            <a:spLocks noGrp="1"/>
          </p:cNvSpPr>
          <p:nvPr>
            <p:ph idx="4294967295"/>
          </p:nvPr>
        </p:nvSpPr>
        <p:spPr/>
        <p:txBody>
          <a:bodyPr/>
          <a:lstStyle/>
          <a:p>
            <a:pPr>
              <a:defRPr/>
            </a:pPr>
            <a:r>
              <a:rPr lang="en-US" dirty="0">
                <a:effectLst>
                  <a:outerShdw blurRad="38100" dist="38100" dir="2700000" algn="tl">
                    <a:srgbClr val="000000"/>
                  </a:outerShdw>
                </a:effectLst>
                <a:latin typeface="+mn-lt"/>
                <a:ea typeface="+mn-ea"/>
                <a:cs typeface="+mn-cs"/>
              </a:rPr>
              <a:t>Truck Companies:   4 X 13 =    52</a:t>
            </a:r>
          </a:p>
          <a:p>
            <a:pPr>
              <a:defRPr/>
            </a:pPr>
            <a:r>
              <a:rPr lang="en-US" dirty="0">
                <a:effectLst>
                  <a:outerShdw blurRad="38100" dist="38100" dir="2700000" algn="tl">
                    <a:srgbClr val="000000"/>
                  </a:outerShdw>
                </a:effectLst>
                <a:latin typeface="+mn-lt"/>
                <a:ea typeface="+mn-ea"/>
                <a:cs typeface="+mn-cs"/>
              </a:rPr>
              <a:t>Engine Companies: 4 X 29 = 116</a:t>
            </a:r>
          </a:p>
          <a:p>
            <a:pPr>
              <a:defRPr/>
            </a:pPr>
            <a:r>
              <a:rPr lang="en-US" dirty="0">
                <a:effectLst>
                  <a:outerShdw blurRad="38100" dist="38100" dir="2700000" algn="tl">
                    <a:srgbClr val="000000"/>
                  </a:outerShdw>
                </a:effectLst>
                <a:latin typeface="+mn-lt"/>
                <a:ea typeface="+mn-ea"/>
                <a:cs typeface="+mn-cs"/>
              </a:rPr>
              <a:t>Squad Engine:	    6 X 1  =     6</a:t>
            </a:r>
          </a:p>
          <a:p>
            <a:pPr>
              <a:defRPr/>
            </a:pPr>
            <a:r>
              <a:rPr lang="en-US" dirty="0">
                <a:effectLst>
                  <a:outerShdw blurRad="38100" dist="38100" dir="2700000" algn="tl">
                    <a:srgbClr val="000000"/>
                  </a:outerShdw>
                </a:effectLst>
                <a:latin typeface="+mn-lt"/>
                <a:ea typeface="+mn-ea"/>
                <a:cs typeface="+mn-cs"/>
              </a:rPr>
              <a:t>Air Truck:		    1 X 1  =     1</a:t>
            </a:r>
          </a:p>
          <a:p>
            <a:pPr>
              <a:defRPr/>
            </a:pPr>
            <a:r>
              <a:rPr lang="en-US" dirty="0">
                <a:effectLst>
                  <a:outerShdw blurRad="38100" dist="38100" dir="2700000" algn="tl">
                    <a:srgbClr val="000000"/>
                  </a:outerShdw>
                </a:effectLst>
                <a:latin typeface="+mn-lt"/>
                <a:ea typeface="+mn-ea"/>
                <a:cs typeface="+mn-cs"/>
              </a:rPr>
              <a:t>Command Teams:    2 X 6  =   </a:t>
            </a:r>
            <a:r>
              <a:rPr lang="en-US" u="sng" dirty="0">
                <a:effectLst>
                  <a:outerShdw blurRad="38100" dist="38100" dir="2700000" algn="tl">
                    <a:srgbClr val="000000"/>
                  </a:outerShdw>
                </a:effectLst>
                <a:latin typeface="+mn-lt"/>
                <a:ea typeface="+mn-ea"/>
                <a:cs typeface="+mn-cs"/>
              </a:rPr>
              <a:t>12</a:t>
            </a:r>
          </a:p>
          <a:p>
            <a:pPr>
              <a:buFont typeface="Wingdings" pitchFamily="2" charset="2"/>
              <a:buNone/>
              <a:defRPr/>
            </a:pPr>
            <a:r>
              <a:rPr lang="en-US" dirty="0">
                <a:effectLst>
                  <a:outerShdw blurRad="38100" dist="38100" dir="2700000" algn="tl">
                    <a:srgbClr val="000000"/>
                  </a:outerShdw>
                </a:effectLst>
                <a:latin typeface="+mn-lt"/>
                <a:ea typeface="+mn-ea"/>
                <a:cs typeface="+mn-cs"/>
              </a:rPr>
              <a:t>	Total Firefighters Required: 	  187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sz="4000" dirty="0">
                <a:solidFill>
                  <a:srgbClr val="FFC000"/>
                </a:solidFill>
                <a:effectLst>
                  <a:outerShdw blurRad="38100" dist="38100" dir="2700000" algn="tl">
                    <a:srgbClr val="000000"/>
                  </a:outerShdw>
                </a:effectLst>
                <a:latin typeface="+mj-lt"/>
                <a:ea typeface="+mj-ea"/>
                <a:cs typeface="+mj-cs"/>
              </a:rPr>
              <a:t>Below Minimum Staffing Levels </a:t>
            </a:r>
            <a:br>
              <a:rPr lang="en-US" sz="4000" dirty="0">
                <a:solidFill>
                  <a:srgbClr val="FFC000"/>
                </a:solidFill>
                <a:effectLst>
                  <a:outerShdw blurRad="38100" dist="38100" dir="2700000" algn="tl">
                    <a:srgbClr val="000000"/>
                  </a:outerShdw>
                </a:effectLst>
                <a:latin typeface="+mj-lt"/>
                <a:ea typeface="+mj-ea"/>
                <a:cs typeface="+mj-cs"/>
              </a:rPr>
            </a:br>
            <a:r>
              <a:rPr lang="en-US" sz="4000" dirty="0">
                <a:solidFill>
                  <a:srgbClr val="FFC000"/>
                </a:solidFill>
                <a:effectLst>
                  <a:outerShdw blurRad="38100" dist="38100" dir="2700000" algn="tl">
                    <a:srgbClr val="000000"/>
                  </a:outerShdw>
                </a:effectLst>
                <a:latin typeface="+mj-lt"/>
                <a:ea typeface="+mj-ea"/>
                <a:cs typeface="+mj-cs"/>
              </a:rPr>
              <a:t>(due to FY 2009 budget impacts)</a:t>
            </a:r>
          </a:p>
        </p:txBody>
      </p:sp>
      <p:sp>
        <p:nvSpPr>
          <p:cNvPr id="3" name="Content Placeholder 2"/>
          <p:cNvSpPr>
            <a:spLocks noGrp="1"/>
          </p:cNvSpPr>
          <p:nvPr>
            <p:ph idx="4294967295"/>
          </p:nvPr>
        </p:nvSpPr>
        <p:spPr/>
        <p:txBody>
          <a:bodyPr/>
          <a:lstStyle/>
          <a:p>
            <a:pPr>
              <a:defRPr/>
            </a:pPr>
            <a:r>
              <a:rPr lang="en-US" dirty="0">
                <a:effectLst>
                  <a:outerShdw blurRad="38100" dist="38100" dir="2700000" algn="tl">
                    <a:srgbClr val="000000"/>
                  </a:outerShdw>
                </a:effectLst>
                <a:latin typeface="+mn-lt"/>
                <a:ea typeface="+mn-ea"/>
                <a:cs typeface="+mn-cs"/>
              </a:rPr>
              <a:t>Truck Companies:   3 X 13 =    39</a:t>
            </a:r>
          </a:p>
          <a:p>
            <a:pPr>
              <a:defRPr/>
            </a:pPr>
            <a:r>
              <a:rPr lang="en-US" dirty="0">
                <a:effectLst>
                  <a:outerShdw blurRad="38100" dist="38100" dir="2700000" algn="tl">
                    <a:srgbClr val="000000"/>
                  </a:outerShdw>
                </a:effectLst>
                <a:latin typeface="+mn-lt"/>
                <a:ea typeface="+mn-ea"/>
                <a:cs typeface="+mn-cs"/>
              </a:rPr>
              <a:t>Engine Companies: 3 X 24 =    72</a:t>
            </a:r>
          </a:p>
          <a:p>
            <a:pPr>
              <a:defRPr/>
            </a:pPr>
            <a:r>
              <a:rPr lang="en-US" dirty="0">
                <a:effectLst>
                  <a:outerShdw blurRad="38100" dist="38100" dir="2700000" algn="tl">
                    <a:srgbClr val="000000"/>
                  </a:outerShdw>
                </a:effectLst>
                <a:latin typeface="+mn-lt"/>
                <a:ea typeface="+mn-ea"/>
                <a:cs typeface="+mn-cs"/>
              </a:rPr>
              <a:t>Squad Engine:	    6 X 1  =      6</a:t>
            </a:r>
          </a:p>
          <a:p>
            <a:pPr>
              <a:defRPr/>
            </a:pPr>
            <a:r>
              <a:rPr lang="en-US" dirty="0">
                <a:effectLst>
                  <a:outerShdw blurRad="38100" dist="38100" dir="2700000" algn="tl">
                    <a:srgbClr val="000000"/>
                  </a:outerShdw>
                </a:effectLst>
                <a:latin typeface="+mn-lt"/>
                <a:ea typeface="+mn-ea"/>
                <a:cs typeface="+mn-cs"/>
              </a:rPr>
              <a:t>Spec Ops Engines    4 X 5  =    20		</a:t>
            </a:r>
          </a:p>
          <a:p>
            <a:pPr>
              <a:defRPr/>
            </a:pPr>
            <a:r>
              <a:rPr lang="en-US" dirty="0">
                <a:effectLst>
                  <a:outerShdw blurRad="38100" dist="38100" dir="2700000" algn="tl">
                    <a:srgbClr val="000000"/>
                  </a:outerShdw>
                </a:effectLst>
                <a:latin typeface="+mn-lt"/>
                <a:ea typeface="+mn-ea"/>
                <a:cs typeface="+mn-cs"/>
              </a:rPr>
              <a:t>Air Truck:		    1 X 1  =      1</a:t>
            </a:r>
          </a:p>
          <a:p>
            <a:pPr>
              <a:defRPr/>
            </a:pPr>
            <a:r>
              <a:rPr lang="en-US" dirty="0">
                <a:effectLst>
                  <a:outerShdw blurRad="38100" dist="38100" dir="2700000" algn="tl">
                    <a:srgbClr val="000000"/>
                  </a:outerShdw>
                </a:effectLst>
                <a:latin typeface="+mn-lt"/>
                <a:ea typeface="+mn-ea"/>
                <a:cs typeface="+mn-cs"/>
              </a:rPr>
              <a:t>Command Teams:    2 X 6  =    </a:t>
            </a:r>
            <a:r>
              <a:rPr lang="en-US" u="sng" dirty="0">
                <a:effectLst>
                  <a:outerShdw blurRad="38100" dist="38100" dir="2700000" algn="tl">
                    <a:srgbClr val="000000"/>
                  </a:outerShdw>
                </a:effectLst>
                <a:latin typeface="+mn-lt"/>
                <a:ea typeface="+mn-ea"/>
                <a:cs typeface="+mn-cs"/>
              </a:rPr>
              <a:t>12</a:t>
            </a:r>
          </a:p>
          <a:p>
            <a:pPr>
              <a:buFont typeface="Wingdings" pitchFamily="2" charset="2"/>
              <a:buNone/>
              <a:defRPr/>
            </a:pPr>
            <a:r>
              <a:rPr lang="en-US" dirty="0">
                <a:effectLst>
                  <a:outerShdw blurRad="38100" dist="38100" dir="2700000" algn="tl">
                    <a:srgbClr val="000000"/>
                  </a:outerShdw>
                </a:effectLst>
                <a:latin typeface="+mn-lt"/>
                <a:ea typeface="+mn-ea"/>
                <a:cs typeface="+mn-cs"/>
              </a:rPr>
              <a:t>	Total Firefighters Required:	   150</a:t>
            </a:r>
          </a:p>
          <a:p>
            <a:pPr>
              <a:defRPr/>
            </a:pPr>
            <a:endParaRPr lang="en-US" dirty="0">
              <a:effectLst>
                <a:outerShdw blurRad="38100" dist="38100" dir="2700000" algn="tl">
                  <a:srgbClr val="000000"/>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Leave Usage</a:t>
            </a:r>
          </a:p>
        </p:txBody>
      </p:sp>
      <p:sp>
        <p:nvSpPr>
          <p:cNvPr id="3" name="Content Placeholder 2"/>
          <p:cNvSpPr>
            <a:spLocks noGrp="1"/>
          </p:cNvSpPr>
          <p:nvPr>
            <p:ph idx="4294967295"/>
          </p:nvPr>
        </p:nvSpPr>
        <p:spPr>
          <a:xfrm>
            <a:off x="304800" y="1371600"/>
            <a:ext cx="8540750" cy="4422775"/>
          </a:xfrm>
        </p:spPr>
        <p:txBody>
          <a:bodyPr/>
          <a:lstStyle/>
          <a:p>
            <a:pPr>
              <a:defRPr/>
            </a:pPr>
            <a:r>
              <a:rPr lang="en-US" dirty="0">
                <a:effectLst>
                  <a:outerShdw blurRad="38100" dist="38100" dir="2700000" algn="tl">
                    <a:srgbClr val="000000"/>
                  </a:outerShdw>
                </a:effectLst>
                <a:latin typeface="+mn-lt"/>
                <a:ea typeface="+mn-ea"/>
                <a:cs typeface="+mn-cs"/>
              </a:rPr>
              <a:t>Annual Leave:	     23 per day </a:t>
            </a:r>
            <a:r>
              <a:rPr lang="en-US" sz="2400" dirty="0">
                <a:effectLst>
                  <a:outerShdw blurRad="38100" dist="38100" dir="2700000" algn="tl">
                    <a:srgbClr val="000000"/>
                  </a:outerShdw>
                </a:effectLst>
                <a:latin typeface="+mn-lt"/>
                <a:ea typeface="+mn-ea"/>
                <a:cs typeface="+mn-cs"/>
              </a:rPr>
              <a:t>(maximum)</a:t>
            </a:r>
          </a:p>
          <a:p>
            <a:pPr>
              <a:defRPr/>
            </a:pPr>
            <a:r>
              <a:rPr lang="en-US" dirty="0">
                <a:effectLst>
                  <a:outerShdw blurRad="38100" dist="38100" dir="2700000" algn="tl">
                    <a:srgbClr val="000000"/>
                  </a:outerShdw>
                </a:effectLst>
                <a:latin typeface="+mn-lt"/>
                <a:ea typeface="+mn-ea"/>
                <a:cs typeface="+mn-cs"/>
              </a:rPr>
              <a:t>Sick Leave:               13 per day </a:t>
            </a:r>
            <a:r>
              <a:rPr lang="en-US" sz="2400" dirty="0">
                <a:effectLst>
                  <a:outerShdw blurRad="38100" dist="38100" dir="2700000" algn="tl">
                    <a:srgbClr val="000000"/>
                  </a:outerShdw>
                </a:effectLst>
                <a:latin typeface="+mn-lt"/>
                <a:ea typeface="+mn-ea"/>
                <a:cs typeface="+mn-cs"/>
              </a:rPr>
              <a:t>(average)</a:t>
            </a:r>
          </a:p>
          <a:p>
            <a:pPr>
              <a:defRPr/>
            </a:pPr>
            <a:r>
              <a:rPr lang="en-US" dirty="0">
                <a:effectLst>
                  <a:outerShdw blurRad="38100" dist="38100" dir="2700000" algn="tl">
                    <a:srgbClr val="000000"/>
                  </a:outerShdw>
                </a:effectLst>
                <a:latin typeface="+mn-lt"/>
                <a:ea typeface="+mn-ea"/>
                <a:cs typeface="+mn-cs"/>
              </a:rPr>
              <a:t>Misc Leave:                9 per day </a:t>
            </a:r>
            <a:r>
              <a:rPr lang="en-US" sz="2400" dirty="0">
                <a:effectLst>
                  <a:outerShdw blurRad="38100" dist="38100" dir="2700000" algn="tl">
                    <a:srgbClr val="000000"/>
                  </a:outerShdw>
                </a:effectLst>
                <a:latin typeface="+mn-lt"/>
                <a:ea typeface="+mn-ea"/>
                <a:cs typeface="+mn-cs"/>
              </a:rPr>
              <a:t>(average)</a:t>
            </a:r>
          </a:p>
          <a:p>
            <a:pPr>
              <a:defRPr/>
            </a:pPr>
            <a:r>
              <a:rPr lang="en-US" dirty="0">
                <a:effectLst>
                  <a:outerShdw blurRad="38100" dist="38100" dir="2700000" algn="tl">
                    <a:srgbClr val="000000"/>
                  </a:outerShdw>
                </a:effectLst>
                <a:latin typeface="+mn-lt"/>
                <a:ea typeface="+mn-ea"/>
                <a:cs typeface="+mn-cs"/>
              </a:rPr>
              <a:t>Relief Day: 		    24 per day </a:t>
            </a:r>
            <a:r>
              <a:rPr lang="en-US" sz="1800" dirty="0">
                <a:effectLst>
                  <a:outerShdw blurRad="38100" dist="38100" dir="2700000" algn="tl">
                    <a:srgbClr val="000000"/>
                  </a:outerShdw>
                </a:effectLst>
                <a:latin typeface="+mn-lt"/>
                <a:ea typeface="+mn-ea"/>
                <a:cs typeface="+mn-cs"/>
              </a:rPr>
              <a:t>(during R-day cycle) </a:t>
            </a:r>
          </a:p>
          <a:p>
            <a:pPr>
              <a:defRPr/>
            </a:pPr>
            <a:endParaRPr lang="en-US" sz="2400" dirty="0">
              <a:effectLst>
                <a:outerShdw blurRad="38100" dist="38100" dir="2700000" algn="tl">
                  <a:srgbClr val="000000"/>
                </a:outerShdw>
              </a:effectLst>
              <a:latin typeface="+mn-lt"/>
              <a:ea typeface="+mn-ea"/>
              <a:cs typeface="+mn-cs"/>
            </a:endParaRPr>
          </a:p>
          <a:p>
            <a:pPr algn="ctr">
              <a:buFont typeface="Wingdings" pitchFamily="2" charset="2"/>
              <a:buNone/>
              <a:defRPr/>
            </a:pPr>
            <a:r>
              <a:rPr lang="en-US" b="1" dirty="0">
                <a:effectLst>
                  <a:outerShdw blurRad="38100" dist="38100" dir="2700000" algn="tl">
                    <a:srgbClr val="000000"/>
                  </a:outerShdw>
                </a:effectLst>
                <a:latin typeface="+mn-lt"/>
                <a:ea typeface="+mn-ea"/>
                <a:cs typeface="+mn-cs"/>
              </a:rPr>
              <a:t>Up to 45 firefighters off per day due to various leave times and special assignment (non R-Day cycle).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Daily Staffing Impacts</a:t>
            </a:r>
          </a:p>
        </p:txBody>
      </p:sp>
      <p:sp>
        <p:nvSpPr>
          <p:cNvPr id="3" name="Content Placeholder 2"/>
          <p:cNvSpPr>
            <a:spLocks noGrp="1"/>
          </p:cNvSpPr>
          <p:nvPr>
            <p:ph idx="4294967295"/>
          </p:nvPr>
        </p:nvSpPr>
        <p:spPr/>
        <p:txBody>
          <a:bodyPr/>
          <a:lstStyle/>
          <a:p>
            <a:pPr algn="ctr">
              <a:buFont typeface="Wingdings" pitchFamily="2" charset="2"/>
              <a:buNone/>
              <a:defRPr/>
            </a:pPr>
            <a:r>
              <a:rPr lang="en-US" dirty="0">
                <a:effectLst>
                  <a:outerShdw blurRad="38100" dist="38100" dir="2700000" algn="tl">
                    <a:srgbClr val="000000"/>
                  </a:outerShdw>
                </a:effectLst>
                <a:latin typeface="+mn-lt"/>
                <a:ea typeface="+mn-ea"/>
                <a:cs typeface="+mn-cs"/>
              </a:rPr>
              <a:t>With current staffing levels we cannot meet standard staffing requirements.</a:t>
            </a:r>
          </a:p>
          <a:p>
            <a:pPr algn="ctr">
              <a:buFont typeface="Wingdings" pitchFamily="2" charset="2"/>
              <a:buNone/>
              <a:defRPr/>
            </a:pPr>
            <a:endParaRPr lang="en-US" dirty="0">
              <a:effectLst>
                <a:outerShdw blurRad="38100" dist="38100" dir="2700000" algn="tl">
                  <a:srgbClr val="000000"/>
                </a:outerShdw>
              </a:effectLst>
              <a:latin typeface="+mn-lt"/>
              <a:ea typeface="+mn-ea"/>
              <a:cs typeface="+mn-cs"/>
            </a:endParaRPr>
          </a:p>
          <a:p>
            <a:pPr algn="ctr">
              <a:buFont typeface="Wingdings" pitchFamily="2" charset="2"/>
              <a:buNone/>
              <a:defRPr/>
            </a:pPr>
            <a:r>
              <a:rPr lang="en-US" dirty="0">
                <a:effectLst>
                  <a:outerShdw blurRad="38100" dist="38100" dir="2700000" algn="tl">
                    <a:srgbClr val="000000"/>
                  </a:outerShdw>
                </a:effectLst>
                <a:latin typeface="+mn-lt"/>
                <a:ea typeface="+mn-ea"/>
                <a:cs typeface="+mn-cs"/>
              </a:rPr>
              <a:t>AFRD is challenged to meet our b</a:t>
            </a:r>
            <a:r>
              <a:rPr lang="en-US" i="1" dirty="0">
                <a:effectLst>
                  <a:outerShdw blurRad="38100" dist="38100" dir="2700000" algn="tl">
                    <a:srgbClr val="000000"/>
                  </a:outerShdw>
                </a:effectLst>
                <a:latin typeface="+mn-lt"/>
                <a:ea typeface="+mn-ea"/>
                <a:cs typeface="+mn-cs"/>
              </a:rPr>
              <a:t>elow minimum</a:t>
            </a:r>
            <a:r>
              <a:rPr lang="en-US" dirty="0">
                <a:effectLst>
                  <a:outerShdw blurRad="38100" dist="38100" dir="2700000" algn="tl">
                    <a:srgbClr val="000000"/>
                  </a:outerShdw>
                </a:effectLst>
                <a:latin typeface="+mn-lt"/>
                <a:ea typeface="+mn-ea"/>
                <a:cs typeface="+mn-cs"/>
              </a:rPr>
              <a:t> staffing level.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FY 2009 2</a:t>
            </a:r>
            <a:r>
              <a:rPr lang="en-US" baseline="30000" dirty="0">
                <a:solidFill>
                  <a:srgbClr val="FFC000"/>
                </a:solidFill>
                <a:effectLst>
                  <a:outerShdw blurRad="38100" dist="38100" dir="2700000" algn="tl">
                    <a:srgbClr val="000000"/>
                  </a:outerShdw>
                </a:effectLst>
                <a:latin typeface="+mj-lt"/>
                <a:ea typeface="+mj-ea"/>
                <a:cs typeface="+mj-cs"/>
              </a:rPr>
              <a:t>nd</a:t>
            </a:r>
            <a:r>
              <a:rPr lang="en-US" dirty="0">
                <a:solidFill>
                  <a:srgbClr val="FFC000"/>
                </a:solidFill>
                <a:effectLst>
                  <a:outerShdw blurRad="38100" dist="38100" dir="2700000" algn="tl">
                    <a:srgbClr val="000000"/>
                  </a:outerShdw>
                </a:effectLst>
                <a:latin typeface="+mj-lt"/>
                <a:ea typeface="+mj-ea"/>
                <a:cs typeface="+mj-cs"/>
              </a:rPr>
              <a:t> Quarter Reductions</a:t>
            </a:r>
            <a:br>
              <a:rPr lang="en-US" dirty="0">
                <a:solidFill>
                  <a:srgbClr val="FFC000"/>
                </a:solidFill>
                <a:effectLst>
                  <a:outerShdw blurRad="38100" dist="38100" dir="2700000" algn="tl">
                    <a:srgbClr val="000000"/>
                  </a:outerShdw>
                </a:effectLst>
                <a:latin typeface="+mj-lt"/>
                <a:ea typeface="+mj-ea"/>
                <a:cs typeface="+mj-cs"/>
              </a:rPr>
            </a:br>
            <a:r>
              <a:rPr lang="en-US" dirty="0">
                <a:solidFill>
                  <a:srgbClr val="FFC000"/>
                </a:solidFill>
                <a:effectLst>
                  <a:outerShdw blurRad="38100" dist="38100" dir="2700000" algn="tl">
                    <a:srgbClr val="000000"/>
                  </a:outerShdw>
                </a:effectLst>
                <a:latin typeface="+mj-lt"/>
                <a:ea typeface="+mj-ea"/>
                <a:cs typeface="+mj-cs"/>
              </a:rPr>
              <a:t>and Impacts</a:t>
            </a:r>
          </a:p>
        </p:txBody>
      </p:sp>
      <p:sp>
        <p:nvSpPr>
          <p:cNvPr id="3" name="Content Placeholder 2"/>
          <p:cNvSpPr>
            <a:spLocks noGrp="1"/>
          </p:cNvSpPr>
          <p:nvPr>
            <p:ph idx="4294967295"/>
          </p:nvPr>
        </p:nvSpPr>
        <p:spPr/>
        <p:txBody>
          <a:bodyPr/>
          <a:lstStyle/>
          <a:p>
            <a:pPr algn="ctr">
              <a:buFont typeface="Wingdings" pitchFamily="2" charset="2"/>
              <a:buNone/>
              <a:defRPr/>
            </a:pPr>
            <a:endParaRPr lang="en-US" sz="4000" dirty="0">
              <a:effectLst>
                <a:outerShdw blurRad="38100" dist="38100" dir="2700000" algn="tl">
                  <a:srgbClr val="000000"/>
                </a:outerShdw>
              </a:effectLst>
              <a:latin typeface="+mn-lt"/>
              <a:ea typeface="+mn-ea"/>
              <a:cs typeface="+mn-cs"/>
            </a:endParaRPr>
          </a:p>
          <a:p>
            <a:pPr algn="ctr">
              <a:buFont typeface="Wingdings" pitchFamily="2" charset="2"/>
              <a:buNone/>
              <a:defRPr/>
            </a:pPr>
            <a:r>
              <a:rPr lang="en-US" sz="4000" dirty="0">
                <a:effectLst>
                  <a:outerShdw blurRad="38100" dist="38100" dir="2700000" algn="tl">
                    <a:srgbClr val="000000"/>
                  </a:outerShdw>
                </a:effectLst>
                <a:latin typeface="+mn-lt"/>
                <a:ea typeface="+mn-ea"/>
                <a:cs typeface="+mn-cs"/>
              </a:rPr>
              <a:t>Hiring Freeze – No additional firefighters.</a:t>
            </a:r>
          </a:p>
          <a:p>
            <a:pPr algn="ctr">
              <a:buFont typeface="Wingdings" pitchFamily="2" charset="2"/>
              <a:buNone/>
              <a:defRPr/>
            </a:pPr>
            <a:endParaRPr lang="en-US" sz="4000" dirty="0">
              <a:effectLst>
                <a:outerShdw blurRad="38100" dist="38100" dir="2700000" algn="tl">
                  <a:srgbClr val="000000"/>
                </a:outerShdw>
              </a:effectLst>
              <a:latin typeface="+mn-lt"/>
              <a:ea typeface="+mn-ea"/>
              <a:cs typeface="+mn-cs"/>
            </a:endParaRPr>
          </a:p>
          <a:p>
            <a:pPr algn="ctr">
              <a:buFont typeface="Wingdings" pitchFamily="2" charset="2"/>
              <a:buNone/>
              <a:defRPr/>
            </a:pPr>
            <a:r>
              <a:rPr lang="en-US" sz="4000" dirty="0">
                <a:effectLst>
                  <a:outerShdw blurRad="38100" dist="38100" dir="2700000" algn="tl">
                    <a:srgbClr val="000000"/>
                  </a:outerShdw>
                </a:effectLst>
                <a:latin typeface="+mn-lt"/>
                <a:ea typeface="+mn-ea"/>
                <a:cs typeface="+mn-cs"/>
              </a:rPr>
              <a:t>Furloughs of firefighters – An additional 24 firefighters off per day.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Fiscal Impacts</a:t>
            </a:r>
          </a:p>
        </p:txBody>
      </p:sp>
      <p:sp>
        <p:nvSpPr>
          <p:cNvPr id="3" name="Content Placeholder 2"/>
          <p:cNvSpPr>
            <a:spLocks noGrp="1"/>
          </p:cNvSpPr>
          <p:nvPr>
            <p:ph idx="4294967295"/>
          </p:nvPr>
        </p:nvSpPr>
        <p:spPr/>
        <p:txBody>
          <a:bodyPr/>
          <a:lstStyle/>
          <a:p>
            <a:pPr algn="ctr">
              <a:buFont typeface="Wingdings" pitchFamily="2" charset="2"/>
              <a:buNone/>
              <a:defRPr/>
            </a:pPr>
            <a:endParaRPr lang="en-US" dirty="0">
              <a:effectLst>
                <a:outerShdw blurRad="38100" dist="38100" dir="2700000" algn="tl">
                  <a:srgbClr val="000000"/>
                </a:outerShdw>
              </a:effectLst>
              <a:latin typeface="+mn-lt"/>
              <a:ea typeface="+mn-ea"/>
              <a:cs typeface="+mn-cs"/>
            </a:endParaRPr>
          </a:p>
          <a:p>
            <a:pPr algn="ctr">
              <a:buFont typeface="Wingdings" pitchFamily="2" charset="2"/>
              <a:buNone/>
              <a:defRPr/>
            </a:pPr>
            <a:r>
              <a:rPr lang="en-US" dirty="0">
                <a:effectLst>
                  <a:outerShdw blurRad="38100" dist="38100" dir="2700000" algn="tl">
                    <a:srgbClr val="000000"/>
                  </a:outerShdw>
                </a:effectLst>
                <a:latin typeface="+mn-lt"/>
                <a:ea typeface="+mn-ea"/>
                <a:cs typeface="+mn-cs"/>
              </a:rPr>
              <a:t>Firefighter Relief Days</a:t>
            </a:r>
          </a:p>
          <a:p>
            <a:pPr algn="ctr">
              <a:buFont typeface="Wingdings" pitchFamily="2" charset="2"/>
              <a:buNone/>
              <a:defRPr/>
            </a:pPr>
            <a:r>
              <a:rPr lang="en-US" dirty="0">
                <a:effectLst>
                  <a:outerShdw blurRad="38100" dist="38100" dir="2700000" algn="tl">
                    <a:srgbClr val="000000"/>
                  </a:outerShdw>
                </a:effectLst>
                <a:latin typeface="+mn-lt"/>
                <a:ea typeface="+mn-ea"/>
                <a:cs typeface="+mn-cs"/>
              </a:rPr>
              <a:t>$2.1 Million</a:t>
            </a:r>
          </a:p>
          <a:p>
            <a:pPr algn="ctr">
              <a:buFont typeface="Wingdings" pitchFamily="2" charset="2"/>
              <a:buNone/>
              <a:defRPr/>
            </a:pPr>
            <a:endParaRPr lang="en-US" dirty="0">
              <a:effectLst>
                <a:outerShdw blurRad="38100" dist="38100" dir="2700000" algn="tl">
                  <a:srgbClr val="000000"/>
                </a:outerShdw>
              </a:effectLst>
              <a:latin typeface="+mn-lt"/>
              <a:ea typeface="+mn-ea"/>
              <a:cs typeface="+mn-cs"/>
            </a:endParaRPr>
          </a:p>
          <a:p>
            <a:pPr algn="ctr">
              <a:buFont typeface="Wingdings" pitchFamily="2" charset="2"/>
              <a:buNone/>
              <a:defRPr/>
            </a:pPr>
            <a:r>
              <a:rPr lang="en-US" dirty="0">
                <a:effectLst>
                  <a:outerShdw blurRad="38100" dist="38100" dir="2700000" algn="tl">
                    <a:srgbClr val="000000"/>
                  </a:outerShdw>
                </a:effectLst>
                <a:latin typeface="+mn-lt"/>
                <a:ea typeface="+mn-ea"/>
                <a:cs typeface="+mn-cs"/>
              </a:rPr>
              <a:t>Firefighter Furlough Days</a:t>
            </a:r>
          </a:p>
          <a:p>
            <a:pPr algn="ctr">
              <a:buFont typeface="Wingdings" pitchFamily="2" charset="2"/>
              <a:buNone/>
              <a:defRPr/>
            </a:pPr>
            <a:r>
              <a:rPr lang="en-US" dirty="0">
                <a:effectLst>
                  <a:outerShdw blurRad="38100" dist="38100" dir="2700000" algn="tl">
                    <a:srgbClr val="000000"/>
                  </a:outerShdw>
                </a:effectLst>
                <a:latin typeface="+mn-lt"/>
                <a:ea typeface="+mn-ea"/>
                <a:cs typeface="+mn-cs"/>
              </a:rPr>
              <a:t>$1.9 million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Leave Usage</a:t>
            </a:r>
          </a:p>
        </p:txBody>
      </p:sp>
      <p:sp>
        <p:nvSpPr>
          <p:cNvPr id="3" name="Content Placeholder 2"/>
          <p:cNvSpPr>
            <a:spLocks noGrp="1"/>
          </p:cNvSpPr>
          <p:nvPr>
            <p:ph idx="4294967295"/>
          </p:nvPr>
        </p:nvSpPr>
        <p:spPr>
          <a:xfrm>
            <a:off x="304800" y="1371600"/>
            <a:ext cx="8540750" cy="4422775"/>
          </a:xfrm>
        </p:spPr>
        <p:txBody>
          <a:bodyPr/>
          <a:lstStyle/>
          <a:p>
            <a:pPr>
              <a:defRPr/>
            </a:pPr>
            <a:r>
              <a:rPr lang="en-US" dirty="0">
                <a:effectLst>
                  <a:outerShdw blurRad="38100" dist="38100" dir="2700000" algn="tl">
                    <a:srgbClr val="000000"/>
                  </a:outerShdw>
                </a:effectLst>
                <a:latin typeface="+mn-lt"/>
                <a:ea typeface="+mn-ea"/>
                <a:cs typeface="+mn-cs"/>
              </a:rPr>
              <a:t>Annual Leave:	     23 per day </a:t>
            </a:r>
            <a:r>
              <a:rPr lang="en-US" sz="2400" dirty="0">
                <a:effectLst>
                  <a:outerShdw blurRad="38100" dist="38100" dir="2700000" algn="tl">
                    <a:srgbClr val="000000"/>
                  </a:outerShdw>
                </a:effectLst>
                <a:latin typeface="+mn-lt"/>
                <a:ea typeface="+mn-ea"/>
                <a:cs typeface="+mn-cs"/>
              </a:rPr>
              <a:t>(maximum)</a:t>
            </a:r>
          </a:p>
          <a:p>
            <a:pPr>
              <a:defRPr/>
            </a:pPr>
            <a:r>
              <a:rPr lang="en-US" dirty="0">
                <a:effectLst>
                  <a:outerShdw blurRad="38100" dist="38100" dir="2700000" algn="tl">
                    <a:srgbClr val="000000"/>
                  </a:outerShdw>
                </a:effectLst>
                <a:latin typeface="+mn-lt"/>
                <a:ea typeface="+mn-ea"/>
                <a:cs typeface="+mn-cs"/>
              </a:rPr>
              <a:t>Sick Leave:               13 per day </a:t>
            </a:r>
            <a:r>
              <a:rPr lang="en-US" sz="2400" dirty="0">
                <a:effectLst>
                  <a:outerShdw blurRad="38100" dist="38100" dir="2700000" algn="tl">
                    <a:srgbClr val="000000"/>
                  </a:outerShdw>
                </a:effectLst>
                <a:latin typeface="+mn-lt"/>
                <a:ea typeface="+mn-ea"/>
                <a:cs typeface="+mn-cs"/>
              </a:rPr>
              <a:t>(average)</a:t>
            </a:r>
          </a:p>
          <a:p>
            <a:pPr>
              <a:defRPr/>
            </a:pPr>
            <a:r>
              <a:rPr lang="en-US" dirty="0">
                <a:effectLst>
                  <a:outerShdw blurRad="38100" dist="38100" dir="2700000" algn="tl">
                    <a:srgbClr val="000000"/>
                  </a:outerShdw>
                </a:effectLst>
                <a:latin typeface="+mn-lt"/>
                <a:ea typeface="+mn-ea"/>
                <a:cs typeface="+mn-cs"/>
              </a:rPr>
              <a:t>Misc Leave:                9 per day </a:t>
            </a:r>
            <a:r>
              <a:rPr lang="en-US" sz="2400" dirty="0">
                <a:effectLst>
                  <a:outerShdw blurRad="38100" dist="38100" dir="2700000" algn="tl">
                    <a:srgbClr val="000000"/>
                  </a:outerShdw>
                </a:effectLst>
                <a:latin typeface="+mn-lt"/>
                <a:ea typeface="+mn-ea"/>
                <a:cs typeface="+mn-cs"/>
              </a:rPr>
              <a:t>(average)</a:t>
            </a:r>
          </a:p>
          <a:p>
            <a:pPr>
              <a:defRPr/>
            </a:pPr>
            <a:r>
              <a:rPr lang="en-US" dirty="0">
                <a:effectLst>
                  <a:outerShdw blurRad="38100" dist="38100" dir="2700000" algn="tl">
                    <a:srgbClr val="000000"/>
                  </a:outerShdw>
                </a:effectLst>
                <a:latin typeface="+mn-lt"/>
                <a:ea typeface="+mn-ea"/>
                <a:cs typeface="+mn-cs"/>
              </a:rPr>
              <a:t>Relief Day: 		    24 per day </a:t>
            </a:r>
            <a:r>
              <a:rPr lang="en-US" sz="1800" dirty="0">
                <a:effectLst>
                  <a:outerShdw blurRad="38100" dist="38100" dir="2700000" algn="tl">
                    <a:srgbClr val="000000"/>
                  </a:outerShdw>
                </a:effectLst>
                <a:latin typeface="+mn-lt"/>
                <a:ea typeface="+mn-ea"/>
                <a:cs typeface="+mn-cs"/>
              </a:rPr>
              <a:t>(during R-day cycle) </a:t>
            </a:r>
          </a:p>
          <a:p>
            <a:pPr>
              <a:defRPr/>
            </a:pPr>
            <a:r>
              <a:rPr lang="en-US" dirty="0">
                <a:effectLst>
                  <a:outerShdw blurRad="38100" dist="38100" dir="2700000" algn="tl">
                    <a:srgbClr val="000000"/>
                  </a:outerShdw>
                </a:effectLst>
                <a:latin typeface="+mn-lt"/>
                <a:ea typeface="+mn-ea"/>
                <a:cs typeface="+mn-cs"/>
              </a:rPr>
              <a:t>Furlough Day:	    24 per day</a:t>
            </a:r>
            <a:endParaRPr lang="en-US" sz="2400" dirty="0">
              <a:effectLst>
                <a:outerShdw blurRad="38100" dist="38100" dir="2700000" algn="tl">
                  <a:srgbClr val="000000"/>
                </a:outerShdw>
              </a:effectLst>
              <a:latin typeface="+mn-lt"/>
              <a:ea typeface="+mn-ea"/>
              <a:cs typeface="+mn-cs"/>
            </a:endParaRPr>
          </a:p>
          <a:p>
            <a:pPr algn="ctr">
              <a:buFont typeface="Wingdings" pitchFamily="2" charset="2"/>
              <a:buNone/>
              <a:defRPr/>
            </a:pPr>
            <a:r>
              <a:rPr lang="en-US" b="1" dirty="0">
                <a:effectLst>
                  <a:outerShdw blurRad="38100" dist="38100" dir="2700000" algn="tl">
                    <a:srgbClr val="000000"/>
                  </a:outerShdw>
                </a:effectLst>
                <a:latin typeface="+mn-lt"/>
                <a:ea typeface="+mn-ea"/>
                <a:cs typeface="+mn-cs"/>
              </a:rPr>
              <a:t>Up to 69 firefighters off per day due to various leave times, furlough and special assignment.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defRPr/>
            </a:pPr>
            <a:r>
              <a:rPr lang="en-US" sz="4000" dirty="0">
                <a:solidFill>
                  <a:srgbClr val="FFC000"/>
                </a:solidFill>
                <a:effectLst>
                  <a:outerShdw blurRad="38100" dist="38100" dir="2700000" algn="tl">
                    <a:srgbClr val="000000"/>
                  </a:outerShdw>
                </a:effectLst>
                <a:latin typeface="+mj-lt"/>
                <a:ea typeface="+mj-ea"/>
                <a:cs typeface="+mj-cs"/>
              </a:rPr>
              <a:t>Understanding AFRD Terminology</a:t>
            </a:r>
          </a:p>
        </p:txBody>
      </p:sp>
      <p:sp>
        <p:nvSpPr>
          <p:cNvPr id="4" name="Text Placeholder 3"/>
          <p:cNvSpPr>
            <a:spLocks noGrp="1"/>
          </p:cNvSpPr>
          <p:nvPr>
            <p:ph type="body" idx="4294967295"/>
          </p:nvPr>
        </p:nvSpPr>
        <p:spPr>
          <a:xfrm>
            <a:off x="457200" y="1535113"/>
            <a:ext cx="4040188" cy="639762"/>
          </a:xfrm>
        </p:spPr>
        <p:txBody>
          <a:bodyPr anchor="b"/>
          <a:lstStyle/>
          <a:p>
            <a:pPr marL="0" indent="0" algn="ctr">
              <a:buFont typeface="Wingdings" pitchFamily="2" charset="2"/>
              <a:buNone/>
              <a:defRPr/>
            </a:pPr>
            <a:r>
              <a:rPr lang="en-US" sz="2400" b="1" dirty="0">
                <a:effectLst>
                  <a:outerShdw blurRad="38100" dist="38100" dir="2700000" algn="tl">
                    <a:srgbClr val="000000"/>
                  </a:outerShdw>
                </a:effectLst>
                <a:latin typeface="+mn-lt"/>
                <a:ea typeface="+mn-ea"/>
                <a:cs typeface="+mn-cs"/>
              </a:rPr>
              <a:t>Engine (Pumper) Company</a:t>
            </a:r>
          </a:p>
        </p:txBody>
      </p:sp>
      <p:pic>
        <p:nvPicPr>
          <p:cNvPr id="20484" name="Content Placeholder 7" descr="AFRD engine.jpg"/>
          <p:cNvPicPr>
            <a:picLocks noGrp="1" noChangeAspect="1"/>
          </p:cNvPicPr>
          <p:nvPr>
            <p:ph sz="half" idx="4294967295"/>
          </p:nvPr>
        </p:nvPicPr>
        <p:blipFill>
          <a:blip r:embed="rId2"/>
          <a:srcRect/>
          <a:stretch>
            <a:fillRect/>
          </a:stretch>
        </p:blipFill>
        <p:spPr>
          <a:xfrm>
            <a:off x="152400" y="2514600"/>
            <a:ext cx="4343400" cy="3200400"/>
          </a:xfrm>
        </p:spPr>
      </p:pic>
      <p:sp>
        <p:nvSpPr>
          <p:cNvPr id="6" name="Text Placeholder 5"/>
          <p:cNvSpPr>
            <a:spLocks noGrp="1"/>
          </p:cNvSpPr>
          <p:nvPr>
            <p:ph type="body" sz="quarter" idx="4294967295"/>
          </p:nvPr>
        </p:nvSpPr>
        <p:spPr>
          <a:xfrm>
            <a:off x="4645025" y="1535113"/>
            <a:ext cx="4041775" cy="639762"/>
          </a:xfrm>
        </p:spPr>
        <p:txBody>
          <a:bodyPr anchor="b"/>
          <a:lstStyle/>
          <a:p>
            <a:pPr marL="0" indent="0" algn="ctr">
              <a:buFont typeface="Wingdings" pitchFamily="2" charset="2"/>
              <a:buNone/>
              <a:defRPr/>
            </a:pPr>
            <a:r>
              <a:rPr lang="en-US" sz="2400" b="1" dirty="0">
                <a:effectLst>
                  <a:outerShdw blurRad="38100" dist="38100" dir="2700000" algn="tl">
                    <a:srgbClr val="000000"/>
                  </a:outerShdw>
                </a:effectLst>
                <a:latin typeface="+mn-lt"/>
                <a:ea typeface="+mn-ea"/>
                <a:cs typeface="+mn-cs"/>
              </a:rPr>
              <a:t>Truck (Ladder) Company</a:t>
            </a:r>
          </a:p>
        </p:txBody>
      </p:sp>
      <p:pic>
        <p:nvPicPr>
          <p:cNvPr id="20486" name="Content Placeholder 8" descr="tiller 3.JPG"/>
          <p:cNvPicPr>
            <a:picLocks noGrp="1" noChangeAspect="1"/>
          </p:cNvPicPr>
          <p:nvPr>
            <p:ph sz="quarter" idx="4294967295"/>
          </p:nvPr>
        </p:nvPicPr>
        <p:blipFill>
          <a:blip r:embed="rId3"/>
          <a:srcRect/>
          <a:stretch>
            <a:fillRect/>
          </a:stretch>
        </p:blipFill>
        <p:spPr>
          <a:xfrm>
            <a:off x="4648200" y="2438400"/>
            <a:ext cx="4346575" cy="4267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1143000"/>
          </a:xfrm>
        </p:spPr>
        <p:txBody>
          <a:bodyPr/>
          <a:lstStyle/>
          <a:p>
            <a:pPr>
              <a:defRPr/>
            </a:pPr>
            <a:r>
              <a:rPr lang="en-US" sz="3600" dirty="0">
                <a:solidFill>
                  <a:srgbClr val="FFC000"/>
                </a:solidFill>
                <a:effectLst>
                  <a:outerShdw blurRad="38100" dist="38100" dir="2700000" algn="tl">
                    <a:srgbClr val="000000"/>
                  </a:outerShdw>
                </a:effectLst>
                <a:latin typeface="+mj-lt"/>
                <a:ea typeface="+mj-ea"/>
                <a:cs typeface="+mj-cs"/>
              </a:rPr>
              <a:t>What Types of Calls do our Apparatus Respond to?</a:t>
            </a:r>
          </a:p>
        </p:txBody>
      </p:sp>
      <p:sp>
        <p:nvSpPr>
          <p:cNvPr id="3" name="Text Placeholder 2"/>
          <p:cNvSpPr>
            <a:spLocks noGrp="1"/>
          </p:cNvSpPr>
          <p:nvPr>
            <p:ph type="body" idx="4294967295"/>
          </p:nvPr>
        </p:nvSpPr>
        <p:spPr>
          <a:xfrm>
            <a:off x="457200" y="1295400"/>
            <a:ext cx="4040188" cy="639763"/>
          </a:xfrm>
        </p:spPr>
        <p:txBody>
          <a:bodyPr anchor="b"/>
          <a:lstStyle/>
          <a:p>
            <a:pPr marL="0" indent="0">
              <a:buFont typeface="Wingdings" pitchFamily="2" charset="2"/>
              <a:buNone/>
              <a:defRPr/>
            </a:pPr>
            <a:r>
              <a:rPr lang="en-US" sz="2400" b="1" dirty="0">
                <a:effectLst>
                  <a:outerShdw blurRad="38100" dist="38100" dir="2700000" algn="tl">
                    <a:srgbClr val="000000"/>
                  </a:outerShdw>
                </a:effectLst>
                <a:latin typeface="+mn-lt"/>
                <a:ea typeface="+mn-ea"/>
                <a:cs typeface="+mn-cs"/>
              </a:rPr>
              <a:t>Engine Company</a:t>
            </a:r>
          </a:p>
        </p:txBody>
      </p:sp>
      <p:sp>
        <p:nvSpPr>
          <p:cNvPr id="4" name="Content Placeholder 3"/>
          <p:cNvSpPr>
            <a:spLocks noGrp="1"/>
          </p:cNvSpPr>
          <p:nvPr>
            <p:ph sz="half" idx="4294967295"/>
          </p:nvPr>
        </p:nvSpPr>
        <p:spPr>
          <a:xfrm>
            <a:off x="457200" y="2174875"/>
            <a:ext cx="4040188" cy="3951288"/>
          </a:xfrm>
        </p:spPr>
        <p:txBody>
          <a:bodyPr/>
          <a:lstStyle/>
          <a:p>
            <a:pPr>
              <a:defRPr/>
            </a:pPr>
            <a:r>
              <a:rPr lang="en-US" sz="1800" dirty="0">
                <a:effectLst>
                  <a:outerShdw blurRad="38100" dist="38100" dir="2700000" algn="tl">
                    <a:srgbClr val="000000"/>
                  </a:outerShdw>
                </a:effectLst>
                <a:latin typeface="+mn-lt"/>
                <a:ea typeface="+mn-ea"/>
                <a:cs typeface="+mn-cs"/>
              </a:rPr>
              <a:t>Fires: All types of fires</a:t>
            </a:r>
          </a:p>
          <a:p>
            <a:pPr>
              <a:defRPr/>
            </a:pPr>
            <a:r>
              <a:rPr lang="en-US" sz="1800" dirty="0">
                <a:effectLst>
                  <a:outerShdw blurRad="38100" dist="38100" dir="2700000" algn="tl">
                    <a:srgbClr val="000000"/>
                  </a:outerShdw>
                </a:effectLst>
                <a:latin typeface="+mn-lt"/>
                <a:ea typeface="+mn-ea"/>
                <a:cs typeface="+mn-cs"/>
              </a:rPr>
              <a:t>Emergency medical calls</a:t>
            </a:r>
          </a:p>
          <a:p>
            <a:pPr lvl="1">
              <a:defRPr/>
            </a:pPr>
            <a:r>
              <a:rPr lang="en-US" sz="1800" dirty="0">
                <a:effectLst>
                  <a:outerShdw blurRad="38100" dist="38100" dir="2700000" algn="tl">
                    <a:srgbClr val="000000"/>
                  </a:outerShdw>
                </a:effectLst>
                <a:latin typeface="+mn-lt"/>
              </a:rPr>
              <a:t>Basic life support</a:t>
            </a:r>
          </a:p>
          <a:p>
            <a:pPr lvl="1">
              <a:defRPr/>
            </a:pPr>
            <a:r>
              <a:rPr lang="en-US" sz="1800" dirty="0">
                <a:effectLst>
                  <a:outerShdw blurRad="38100" dist="38100" dir="2700000" algn="tl">
                    <a:srgbClr val="000000"/>
                  </a:outerShdw>
                </a:effectLst>
                <a:latin typeface="+mn-lt"/>
              </a:rPr>
              <a:t>Advanced life support</a:t>
            </a:r>
          </a:p>
          <a:p>
            <a:pPr>
              <a:defRPr/>
            </a:pPr>
            <a:r>
              <a:rPr lang="en-US" sz="1800" dirty="0">
                <a:effectLst>
                  <a:outerShdw blurRad="38100" dist="38100" dir="2700000" algn="tl">
                    <a:srgbClr val="000000"/>
                  </a:outerShdw>
                </a:effectLst>
                <a:latin typeface="+mn-lt"/>
                <a:ea typeface="+mn-ea"/>
                <a:cs typeface="+mn-cs"/>
              </a:rPr>
              <a:t>Fire alarm investigations</a:t>
            </a:r>
          </a:p>
          <a:p>
            <a:pPr>
              <a:defRPr/>
            </a:pPr>
            <a:r>
              <a:rPr lang="en-US" sz="1800" dirty="0">
                <a:effectLst>
                  <a:outerShdw blurRad="38100" dist="38100" dir="2700000" algn="tl">
                    <a:srgbClr val="000000"/>
                  </a:outerShdw>
                </a:effectLst>
                <a:latin typeface="+mn-lt"/>
                <a:ea typeface="+mn-ea"/>
                <a:cs typeface="+mn-cs"/>
              </a:rPr>
              <a:t>Vehicle collisions</a:t>
            </a:r>
          </a:p>
          <a:p>
            <a:pPr>
              <a:defRPr/>
            </a:pPr>
            <a:r>
              <a:rPr lang="en-US" sz="1800" dirty="0">
                <a:effectLst>
                  <a:outerShdw blurRad="38100" dist="38100" dir="2700000" algn="tl">
                    <a:srgbClr val="000000"/>
                  </a:outerShdw>
                </a:effectLst>
                <a:latin typeface="+mn-lt"/>
                <a:ea typeface="+mn-ea"/>
                <a:cs typeface="+mn-cs"/>
              </a:rPr>
              <a:t>Gas leak</a:t>
            </a:r>
          </a:p>
          <a:p>
            <a:pPr>
              <a:defRPr/>
            </a:pPr>
            <a:r>
              <a:rPr lang="en-US" sz="1800" dirty="0">
                <a:effectLst>
                  <a:outerShdw blurRad="38100" dist="38100" dir="2700000" algn="tl">
                    <a:srgbClr val="000000"/>
                  </a:outerShdw>
                </a:effectLst>
                <a:latin typeface="+mn-lt"/>
                <a:ea typeface="+mn-ea"/>
                <a:cs typeface="+mn-cs"/>
              </a:rPr>
              <a:t>Hazardous materials spills</a:t>
            </a:r>
          </a:p>
          <a:p>
            <a:pPr>
              <a:defRPr/>
            </a:pPr>
            <a:r>
              <a:rPr lang="en-US" sz="1800" dirty="0">
                <a:effectLst>
                  <a:outerShdw blurRad="38100" dist="38100" dir="2700000" algn="tl">
                    <a:srgbClr val="000000"/>
                  </a:outerShdw>
                </a:effectLst>
                <a:latin typeface="+mn-lt"/>
                <a:ea typeface="+mn-ea"/>
                <a:cs typeface="+mn-cs"/>
              </a:rPr>
              <a:t>Victims trapped</a:t>
            </a:r>
          </a:p>
          <a:p>
            <a:pPr>
              <a:defRPr/>
            </a:pPr>
            <a:r>
              <a:rPr lang="en-US" sz="1800" dirty="0">
                <a:effectLst>
                  <a:outerShdw blurRad="38100" dist="38100" dir="2700000" algn="tl">
                    <a:srgbClr val="000000"/>
                  </a:outerShdw>
                </a:effectLst>
                <a:latin typeface="+mn-lt"/>
                <a:ea typeface="+mn-ea"/>
                <a:cs typeface="+mn-cs"/>
              </a:rPr>
              <a:t>Elderly assist calls</a:t>
            </a:r>
          </a:p>
          <a:p>
            <a:pPr>
              <a:defRPr/>
            </a:pPr>
            <a:r>
              <a:rPr lang="en-US" sz="1800" dirty="0">
                <a:effectLst>
                  <a:outerShdw blurRad="38100" dist="38100" dir="2700000" algn="tl">
                    <a:srgbClr val="000000"/>
                  </a:outerShdw>
                </a:effectLst>
                <a:latin typeface="+mn-lt"/>
                <a:ea typeface="+mn-ea"/>
                <a:cs typeface="+mn-cs"/>
              </a:rPr>
              <a:t>Electrical problems</a:t>
            </a:r>
          </a:p>
          <a:p>
            <a:pPr>
              <a:defRPr/>
            </a:pPr>
            <a:r>
              <a:rPr lang="en-US" sz="1800" dirty="0">
                <a:effectLst>
                  <a:outerShdw blurRad="38100" dist="38100" dir="2700000" algn="tl">
                    <a:srgbClr val="000000"/>
                  </a:outerShdw>
                </a:effectLst>
                <a:latin typeface="+mn-lt"/>
                <a:ea typeface="+mn-ea"/>
                <a:cs typeface="+mn-cs"/>
              </a:rPr>
              <a:t>Many other miscellaneous calls for service.</a:t>
            </a:r>
          </a:p>
        </p:txBody>
      </p:sp>
      <p:sp>
        <p:nvSpPr>
          <p:cNvPr id="5" name="Text Placeholder 4"/>
          <p:cNvSpPr>
            <a:spLocks noGrp="1"/>
          </p:cNvSpPr>
          <p:nvPr>
            <p:ph type="body" sz="quarter" idx="4294967295"/>
          </p:nvPr>
        </p:nvSpPr>
        <p:spPr>
          <a:xfrm>
            <a:off x="4724400" y="1295400"/>
            <a:ext cx="4041775" cy="639763"/>
          </a:xfrm>
        </p:spPr>
        <p:txBody>
          <a:bodyPr anchor="b"/>
          <a:lstStyle/>
          <a:p>
            <a:pPr marL="0" indent="0">
              <a:buFont typeface="Wingdings" pitchFamily="2" charset="2"/>
              <a:buNone/>
              <a:defRPr/>
            </a:pPr>
            <a:r>
              <a:rPr lang="en-US" sz="2400" b="1" dirty="0">
                <a:effectLst>
                  <a:outerShdw blurRad="38100" dist="38100" dir="2700000" algn="tl">
                    <a:srgbClr val="000000"/>
                  </a:outerShdw>
                </a:effectLst>
                <a:latin typeface="+mn-lt"/>
                <a:ea typeface="+mn-ea"/>
                <a:cs typeface="+mn-cs"/>
              </a:rPr>
              <a:t>Truck companies</a:t>
            </a:r>
          </a:p>
        </p:txBody>
      </p:sp>
      <p:sp>
        <p:nvSpPr>
          <p:cNvPr id="6" name="Content Placeholder 5"/>
          <p:cNvSpPr>
            <a:spLocks noGrp="1"/>
          </p:cNvSpPr>
          <p:nvPr>
            <p:ph sz="quarter" idx="4294967295"/>
          </p:nvPr>
        </p:nvSpPr>
        <p:spPr>
          <a:xfrm>
            <a:off x="4572000" y="2057400"/>
            <a:ext cx="4041775" cy="3951288"/>
          </a:xfrm>
        </p:spPr>
        <p:txBody>
          <a:bodyPr/>
          <a:lstStyle/>
          <a:p>
            <a:pPr>
              <a:defRPr/>
            </a:pPr>
            <a:r>
              <a:rPr lang="en-US" sz="1800" dirty="0">
                <a:effectLst>
                  <a:outerShdw blurRad="38100" dist="38100" dir="2700000" algn="tl">
                    <a:srgbClr val="000000"/>
                  </a:outerShdw>
                </a:effectLst>
                <a:latin typeface="+mn-lt"/>
                <a:ea typeface="+mn-ea"/>
                <a:cs typeface="+mn-cs"/>
              </a:rPr>
              <a:t>Structure fires</a:t>
            </a:r>
          </a:p>
          <a:p>
            <a:pPr>
              <a:defRPr/>
            </a:pPr>
            <a:r>
              <a:rPr lang="en-US" sz="1800" dirty="0">
                <a:effectLst>
                  <a:outerShdw blurRad="38100" dist="38100" dir="2700000" algn="tl">
                    <a:srgbClr val="000000"/>
                  </a:outerShdw>
                </a:effectLst>
                <a:latin typeface="+mn-lt"/>
                <a:ea typeface="+mn-ea"/>
                <a:cs typeface="+mn-cs"/>
              </a:rPr>
              <a:t>Victims trapped</a:t>
            </a:r>
          </a:p>
          <a:p>
            <a:pPr lvl="1">
              <a:defRPr/>
            </a:pPr>
            <a:r>
              <a:rPr lang="en-US" sz="1800" dirty="0">
                <a:effectLst>
                  <a:outerShdw blurRad="38100" dist="38100" dir="2700000" algn="tl">
                    <a:srgbClr val="000000"/>
                  </a:outerShdw>
                </a:effectLst>
                <a:latin typeface="+mn-lt"/>
              </a:rPr>
              <a:t>Vehicles</a:t>
            </a:r>
          </a:p>
          <a:p>
            <a:pPr lvl="1">
              <a:defRPr/>
            </a:pPr>
            <a:r>
              <a:rPr lang="en-US" sz="1800" dirty="0">
                <a:effectLst>
                  <a:outerShdw blurRad="38100" dist="38100" dir="2700000" algn="tl">
                    <a:srgbClr val="000000"/>
                  </a:outerShdw>
                </a:effectLst>
                <a:latin typeface="+mn-lt"/>
              </a:rPr>
              <a:t>Elevators</a:t>
            </a:r>
          </a:p>
          <a:p>
            <a:pPr lvl="1">
              <a:defRPr/>
            </a:pPr>
            <a:r>
              <a:rPr lang="en-US" sz="1800" dirty="0">
                <a:effectLst>
                  <a:outerShdw blurRad="38100" dist="38100" dir="2700000" algn="tl">
                    <a:srgbClr val="000000"/>
                  </a:outerShdw>
                </a:effectLst>
                <a:latin typeface="+mn-lt"/>
              </a:rPr>
              <a:t>Collapse</a:t>
            </a:r>
          </a:p>
          <a:p>
            <a:pPr>
              <a:defRPr/>
            </a:pPr>
            <a:r>
              <a:rPr lang="en-US" sz="1800" dirty="0">
                <a:effectLst>
                  <a:outerShdw blurRad="38100" dist="38100" dir="2700000" algn="tl">
                    <a:srgbClr val="000000"/>
                  </a:outerShdw>
                </a:effectLst>
                <a:latin typeface="+mn-lt"/>
                <a:ea typeface="+mn-ea"/>
                <a:cs typeface="+mn-cs"/>
              </a:rPr>
              <a:t>Water problems</a:t>
            </a:r>
          </a:p>
          <a:p>
            <a:pPr>
              <a:defRPr/>
            </a:pPr>
            <a:r>
              <a:rPr lang="en-US" sz="1800" dirty="0">
                <a:effectLst>
                  <a:outerShdw blurRad="38100" dist="38100" dir="2700000" algn="tl">
                    <a:srgbClr val="000000"/>
                  </a:outerShdw>
                </a:effectLst>
                <a:latin typeface="+mn-lt"/>
                <a:ea typeface="+mn-ea"/>
                <a:cs typeface="+mn-cs"/>
              </a:rPr>
              <a:t>Children locked in cars</a:t>
            </a:r>
          </a:p>
          <a:p>
            <a:pPr>
              <a:defRPr/>
            </a:pPr>
            <a:r>
              <a:rPr lang="en-US" sz="1800" dirty="0">
                <a:effectLst>
                  <a:outerShdw blurRad="38100" dist="38100" dir="2700000" algn="tl">
                    <a:srgbClr val="000000"/>
                  </a:outerShdw>
                </a:effectLst>
                <a:latin typeface="+mn-lt"/>
                <a:ea typeface="+mn-ea"/>
                <a:cs typeface="+mn-cs"/>
              </a:rPr>
              <a:t>Fallen trees </a:t>
            </a:r>
          </a:p>
          <a:p>
            <a:pPr>
              <a:defRPr/>
            </a:pPr>
            <a:r>
              <a:rPr lang="en-US" sz="1800" dirty="0">
                <a:effectLst>
                  <a:outerShdw blurRad="38100" dist="38100" dir="2700000" algn="tl">
                    <a:srgbClr val="000000"/>
                  </a:outerShdw>
                </a:effectLst>
                <a:latin typeface="+mn-lt"/>
                <a:ea typeface="+mn-ea"/>
                <a:cs typeface="+mn-cs"/>
              </a:rPr>
              <a:t>Hazardous materials spills</a:t>
            </a:r>
          </a:p>
          <a:p>
            <a:pPr>
              <a:defRPr/>
            </a:pPr>
            <a:r>
              <a:rPr lang="en-US" sz="1800" dirty="0">
                <a:effectLst>
                  <a:outerShdw blurRad="38100" dist="38100" dir="2700000" algn="tl">
                    <a:srgbClr val="000000"/>
                  </a:outerShdw>
                </a:effectLst>
                <a:latin typeface="+mn-lt"/>
                <a:ea typeface="+mn-ea"/>
                <a:cs typeface="+mn-cs"/>
              </a:rPr>
              <a:t>Elevated rescue</a:t>
            </a:r>
          </a:p>
          <a:p>
            <a:pPr>
              <a:defRPr/>
            </a:pPr>
            <a:r>
              <a:rPr lang="en-US" sz="1800" dirty="0">
                <a:effectLst>
                  <a:outerShdw blurRad="38100" dist="38100" dir="2700000" algn="tl">
                    <a:srgbClr val="000000"/>
                  </a:outerShdw>
                </a:effectLst>
                <a:latin typeface="+mn-lt"/>
                <a:ea typeface="+mn-ea"/>
                <a:cs typeface="+mn-cs"/>
              </a:rPr>
              <a:t>Parking deck fires</a:t>
            </a:r>
          </a:p>
          <a:p>
            <a:pPr>
              <a:defRPr/>
            </a:pPr>
            <a:r>
              <a:rPr lang="en-US" sz="1800" dirty="0">
                <a:effectLst>
                  <a:outerShdw blurRad="38100" dist="38100" dir="2700000" algn="tl">
                    <a:srgbClr val="000000"/>
                  </a:outerShdw>
                </a:effectLst>
                <a:latin typeface="+mn-lt"/>
                <a:ea typeface="+mn-ea"/>
                <a:cs typeface="+mn-cs"/>
              </a:rPr>
              <a:t>Many other miscellaneous calls for service .</a:t>
            </a:r>
          </a:p>
          <a:p>
            <a:pPr>
              <a:defRPr/>
            </a:pPr>
            <a:endParaRPr lang="en-US" sz="2400" dirty="0">
              <a:effectLst>
                <a:outerShdw blurRad="38100" dist="38100" dir="2700000" algn="tl">
                  <a:srgbClr val="000000"/>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pPr>
              <a:defRPr/>
            </a:pPr>
            <a:r>
              <a:rPr lang="en-US" sz="4000" dirty="0">
                <a:solidFill>
                  <a:srgbClr val="FFC000"/>
                </a:solidFill>
                <a:effectLst>
                  <a:outerShdw blurRad="38100" dist="38100" dir="2700000" algn="tl">
                    <a:srgbClr val="000000"/>
                  </a:outerShdw>
                </a:effectLst>
                <a:latin typeface="+mj-lt"/>
                <a:ea typeface="+mj-ea"/>
                <a:cs typeface="+mj-cs"/>
              </a:rPr>
              <a:t>City of Atlanta Code of Ordinances </a:t>
            </a:r>
          </a:p>
        </p:txBody>
      </p:sp>
      <p:sp>
        <p:nvSpPr>
          <p:cNvPr id="4" name="Content Placeholder 3"/>
          <p:cNvSpPr>
            <a:spLocks noGrp="1"/>
          </p:cNvSpPr>
          <p:nvPr>
            <p:ph idx="4294967295"/>
          </p:nvPr>
        </p:nvSpPr>
        <p:spPr>
          <a:xfrm>
            <a:off x="304800" y="1371600"/>
            <a:ext cx="8540750" cy="4422775"/>
          </a:xfrm>
        </p:spPr>
        <p:txBody>
          <a:bodyPr/>
          <a:lstStyle/>
          <a:p>
            <a:pPr algn="ctr">
              <a:buFont typeface="Wingdings" pitchFamily="2" charset="2"/>
              <a:buNone/>
              <a:defRPr/>
            </a:pPr>
            <a:r>
              <a:rPr lang="en-US" u="sng" dirty="0">
                <a:effectLst>
                  <a:outerShdw blurRad="38100" dist="38100" dir="2700000" algn="tl">
                    <a:srgbClr val="000000"/>
                  </a:outerShdw>
                </a:effectLst>
                <a:latin typeface="+mn-lt"/>
                <a:ea typeface="+mn-ea"/>
                <a:cs typeface="+mn-cs"/>
              </a:rPr>
              <a:t>The Fire &amp; Rescue Department Shall:</a:t>
            </a:r>
          </a:p>
          <a:p>
            <a:pPr>
              <a:defRPr/>
            </a:pPr>
            <a:r>
              <a:rPr lang="en-US" dirty="0">
                <a:effectLst>
                  <a:outerShdw blurRad="38100" dist="38100" dir="2700000" algn="tl">
                    <a:srgbClr val="000000"/>
                  </a:outerShdw>
                </a:effectLst>
                <a:latin typeface="+mn-lt"/>
                <a:ea typeface="+mn-ea"/>
                <a:cs typeface="+mn-cs"/>
              </a:rPr>
              <a:t>Protect life and property:</a:t>
            </a:r>
          </a:p>
          <a:p>
            <a:pPr lvl="1">
              <a:defRPr/>
            </a:pPr>
            <a:r>
              <a:rPr lang="en-US" dirty="0">
                <a:effectLst>
                  <a:outerShdw blurRad="38100" dist="38100" dir="2700000" algn="tl">
                    <a:srgbClr val="000000"/>
                  </a:outerShdw>
                </a:effectLst>
                <a:latin typeface="+mn-lt"/>
              </a:rPr>
              <a:t>Against fire</a:t>
            </a:r>
          </a:p>
          <a:p>
            <a:pPr lvl="1">
              <a:defRPr/>
            </a:pPr>
            <a:r>
              <a:rPr lang="en-US" dirty="0">
                <a:effectLst>
                  <a:outerShdw blurRad="38100" dist="38100" dir="2700000" algn="tl">
                    <a:srgbClr val="000000"/>
                  </a:outerShdw>
                </a:effectLst>
                <a:latin typeface="+mn-lt"/>
              </a:rPr>
              <a:t>For Homeland Security &amp; weapons of mass destruction.</a:t>
            </a:r>
          </a:p>
          <a:p>
            <a:pPr lvl="1">
              <a:defRPr/>
            </a:pPr>
            <a:r>
              <a:rPr lang="en-US" dirty="0">
                <a:effectLst>
                  <a:outerShdw blurRad="38100" dist="38100" dir="2700000" algn="tl">
                    <a:srgbClr val="000000"/>
                  </a:outerShdw>
                </a:effectLst>
                <a:latin typeface="+mn-lt"/>
              </a:rPr>
              <a:t>For life and property against danger at the Hartsfield-Jackson International Airport</a:t>
            </a:r>
          </a:p>
          <a:p>
            <a:pPr lvl="1">
              <a:defRPr/>
            </a:pPr>
            <a:endParaRPr lang="en-US" dirty="0">
              <a:effectLst>
                <a:outerShdw blurRad="38100" dist="38100" dir="2700000" algn="tl">
                  <a:srgbClr val="000000"/>
                </a:outerShdw>
              </a:effectLst>
              <a:latin typeface="+mn-lt"/>
            </a:endParaRPr>
          </a:p>
          <a:p>
            <a:pPr lvl="1">
              <a:buFontTx/>
              <a:buNone/>
              <a:defRPr/>
            </a:pPr>
            <a:r>
              <a:rPr lang="en-US" dirty="0">
                <a:effectLst>
                  <a:outerShdw blurRad="38100" dist="38100" dir="2700000" algn="tl">
                    <a:srgbClr val="000000"/>
                  </a:outerShdw>
                </a:effectLst>
                <a:latin typeface="+mn-lt"/>
              </a:rPr>
              <a:t>						Continued </a:t>
            </a:r>
            <a:r>
              <a:rPr lang="en-US" dirty="0">
                <a:effectLst>
                  <a:outerShdw blurRad="38100" dist="38100" dir="2700000" algn="tl">
                    <a:srgbClr val="000000"/>
                  </a:outerShdw>
                </a:effectLst>
                <a:latin typeface="+mn-lt"/>
                <a:sym typeface="Wingdings" pitchFamily="2" charset="2"/>
              </a:rPr>
              <a:t></a:t>
            </a:r>
            <a:endParaRPr lang="en-US" dirty="0">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AFRD Staffing Impacts</a:t>
            </a:r>
          </a:p>
        </p:txBody>
      </p:sp>
      <p:sp>
        <p:nvSpPr>
          <p:cNvPr id="3" name="Content Placeholder 2"/>
          <p:cNvSpPr>
            <a:spLocks noGrp="1"/>
          </p:cNvSpPr>
          <p:nvPr>
            <p:ph idx="4294967295"/>
          </p:nvPr>
        </p:nvSpPr>
        <p:spPr>
          <a:xfrm>
            <a:off x="301625" y="1676400"/>
            <a:ext cx="8540750" cy="4800600"/>
          </a:xfrm>
        </p:spPr>
        <p:txBody>
          <a:bodyPr/>
          <a:lstStyle/>
          <a:p>
            <a:pPr>
              <a:buFont typeface="Wingdings" pitchFamily="2" charset="2"/>
              <a:buNone/>
              <a:defRPr/>
            </a:pPr>
            <a:r>
              <a:rPr lang="en-US" dirty="0">
                <a:effectLst>
                  <a:outerShdw blurRad="38100" dist="38100" dir="2700000" algn="tl">
                    <a:srgbClr val="000000"/>
                  </a:outerShdw>
                </a:effectLst>
                <a:latin typeface="+mn-lt"/>
                <a:ea typeface="+mn-ea"/>
                <a:cs typeface="+mn-cs"/>
              </a:rPr>
              <a:t>				FY 2008	FY 2009	FY 2009</a:t>
            </a:r>
          </a:p>
          <a:p>
            <a:pPr>
              <a:buFont typeface="Wingdings" pitchFamily="2" charset="2"/>
              <a:buNone/>
              <a:defRPr/>
            </a:pPr>
            <a:r>
              <a:rPr lang="en-US" dirty="0">
                <a:effectLst>
                  <a:outerShdw blurRad="38100" dist="38100" dir="2700000" algn="tl">
                    <a:srgbClr val="000000"/>
                  </a:outerShdw>
                </a:effectLst>
                <a:latin typeface="+mn-lt"/>
                <a:ea typeface="+mn-ea"/>
                <a:cs typeface="+mn-cs"/>
              </a:rPr>
              <a:t>								w/blackout</a:t>
            </a:r>
          </a:p>
          <a:p>
            <a:pPr>
              <a:buFont typeface="Wingdings" pitchFamily="2" charset="2"/>
              <a:buNone/>
              <a:defRPr/>
            </a:pPr>
            <a:r>
              <a:rPr lang="en-US" dirty="0">
                <a:effectLst>
                  <a:outerShdw blurRad="38100" dist="38100" dir="2700000" algn="tl">
                    <a:srgbClr val="000000"/>
                  </a:outerShdw>
                </a:effectLst>
                <a:latin typeface="+mn-lt"/>
                <a:ea typeface="+mn-ea"/>
                <a:cs typeface="+mn-cs"/>
              </a:rPr>
              <a:t>Engines		     31	    30		    29</a:t>
            </a:r>
          </a:p>
          <a:p>
            <a:pPr>
              <a:buFont typeface="Wingdings" pitchFamily="2" charset="2"/>
              <a:buNone/>
              <a:defRPr/>
            </a:pPr>
            <a:r>
              <a:rPr lang="en-US" dirty="0">
                <a:effectLst>
                  <a:outerShdw blurRad="38100" dist="38100" dir="2700000" algn="tl">
                    <a:srgbClr val="000000"/>
                  </a:outerShdw>
                </a:effectLst>
                <a:latin typeface="+mn-lt"/>
                <a:ea typeface="+mn-ea"/>
                <a:cs typeface="+mn-cs"/>
              </a:rPr>
              <a:t>Trucks		     13	    13		    12</a:t>
            </a:r>
          </a:p>
          <a:p>
            <a:pPr>
              <a:buFont typeface="Wingdings" pitchFamily="2" charset="2"/>
              <a:buNone/>
              <a:defRPr/>
            </a:pPr>
            <a:r>
              <a:rPr lang="en-US" dirty="0">
                <a:effectLst>
                  <a:outerShdw blurRad="38100" dist="38100" dir="2700000" algn="tl">
                    <a:srgbClr val="000000"/>
                  </a:outerShdw>
                </a:effectLst>
                <a:latin typeface="+mn-lt"/>
                <a:ea typeface="+mn-ea"/>
                <a:cs typeface="+mn-cs"/>
              </a:rPr>
              <a:t>Command	      7		      6		      6</a:t>
            </a:r>
          </a:p>
          <a:p>
            <a:pPr>
              <a:buFont typeface="Wingdings" pitchFamily="2" charset="2"/>
              <a:buNone/>
              <a:defRPr/>
            </a:pPr>
            <a:r>
              <a:rPr lang="en-US" dirty="0">
                <a:effectLst>
                  <a:outerShdw blurRad="38100" dist="38100" dir="2700000" algn="tl">
                    <a:srgbClr val="000000"/>
                  </a:outerShdw>
                </a:effectLst>
                <a:latin typeface="+mn-lt"/>
                <a:ea typeface="+mn-ea"/>
                <a:cs typeface="+mn-cs"/>
              </a:rPr>
              <a:t>Teams</a:t>
            </a:r>
          </a:p>
          <a:p>
            <a:pPr>
              <a:buFont typeface="Wingdings" pitchFamily="2" charset="2"/>
              <a:buNone/>
              <a:defRPr/>
            </a:pPr>
            <a:r>
              <a:rPr lang="en-US" dirty="0">
                <a:effectLst>
                  <a:outerShdw blurRad="38100" dist="38100" dir="2700000" algn="tl">
                    <a:srgbClr val="000000"/>
                  </a:outerShdw>
                </a:effectLst>
                <a:latin typeface="+mn-lt"/>
                <a:ea typeface="+mn-ea"/>
                <a:cs typeface="+mn-cs"/>
              </a:rPr>
              <a:t>Squad		      1		      0		      0</a:t>
            </a:r>
          </a:p>
          <a:p>
            <a:pPr>
              <a:buFont typeface="Wingdings" pitchFamily="2" charset="2"/>
              <a:buNone/>
              <a:defRPr/>
            </a:pPr>
            <a:r>
              <a:rPr lang="en-US" dirty="0">
                <a:effectLst>
                  <a:outerShdw blurRad="38100" dist="38100" dir="2700000" algn="tl">
                    <a:srgbClr val="000000"/>
                  </a:outerShdw>
                </a:effectLst>
                <a:latin typeface="+mn-lt"/>
                <a:ea typeface="+mn-ea"/>
                <a:cs typeface="+mn-cs"/>
              </a:rPr>
              <a:t>Air Unit		      1		      1		      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Blackouts &amp; Brownouts</a:t>
            </a:r>
          </a:p>
        </p:txBody>
      </p:sp>
      <p:sp>
        <p:nvSpPr>
          <p:cNvPr id="3" name="Content Placeholder 2"/>
          <p:cNvSpPr>
            <a:spLocks noGrp="1"/>
          </p:cNvSpPr>
          <p:nvPr>
            <p:ph idx="4294967295"/>
          </p:nvPr>
        </p:nvSpPr>
        <p:spPr>
          <a:xfrm>
            <a:off x="304800" y="1524000"/>
            <a:ext cx="8540750" cy="4800600"/>
          </a:xfrm>
        </p:spPr>
        <p:txBody>
          <a:bodyPr/>
          <a:lstStyle/>
          <a:p>
            <a:pPr>
              <a:defRPr/>
            </a:pPr>
            <a:r>
              <a:rPr lang="en-US" dirty="0">
                <a:effectLst>
                  <a:outerShdw blurRad="38100" dist="38100" dir="2700000" algn="tl">
                    <a:srgbClr val="000000"/>
                  </a:outerShdw>
                </a:effectLst>
                <a:latin typeface="+mn-lt"/>
                <a:ea typeface="+mn-ea"/>
                <a:cs typeface="+mn-cs"/>
              </a:rPr>
              <a:t>Blackout – Closure of a fire engine or ladder truck for an extended period of time (for the remainder of FY2009) . This is due to staffing reductions.</a:t>
            </a:r>
          </a:p>
          <a:p>
            <a:pPr>
              <a:buFont typeface="Wingdings" pitchFamily="2" charset="2"/>
              <a:buNone/>
              <a:defRPr/>
            </a:pPr>
            <a:endParaRPr lang="en-US" dirty="0">
              <a:effectLst>
                <a:outerShdw blurRad="38100" dist="38100" dir="2700000" algn="tl">
                  <a:srgbClr val="000000"/>
                </a:outerShdw>
              </a:effectLst>
              <a:latin typeface="+mn-lt"/>
              <a:ea typeface="+mn-ea"/>
              <a:cs typeface="+mn-cs"/>
            </a:endParaRPr>
          </a:p>
          <a:p>
            <a:pPr>
              <a:defRPr/>
            </a:pPr>
            <a:r>
              <a:rPr lang="en-US" dirty="0">
                <a:effectLst>
                  <a:outerShdw blurRad="38100" dist="38100" dir="2700000" algn="tl">
                    <a:srgbClr val="000000"/>
                  </a:outerShdw>
                </a:effectLst>
                <a:latin typeface="+mn-lt"/>
                <a:ea typeface="+mn-ea"/>
                <a:cs typeface="+mn-cs"/>
              </a:rPr>
              <a:t>Brownout – Temporary closure of a fire engine or ladder truck due to daily staffing fluctuations.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sz="3600" dirty="0">
                <a:solidFill>
                  <a:srgbClr val="FFC000"/>
                </a:solidFill>
                <a:effectLst>
                  <a:outerShdw blurRad="38100" dist="38100" dir="2700000" algn="tl">
                    <a:srgbClr val="000000"/>
                  </a:outerShdw>
                </a:effectLst>
                <a:latin typeface="+mj-lt"/>
                <a:ea typeface="+mj-ea"/>
                <a:cs typeface="+mj-cs"/>
              </a:rPr>
              <a:t>Blackout &amp; Brownout Selection Criteria </a:t>
            </a:r>
          </a:p>
        </p:txBody>
      </p:sp>
      <p:sp>
        <p:nvSpPr>
          <p:cNvPr id="3" name="Content Placeholder 2"/>
          <p:cNvSpPr>
            <a:spLocks noGrp="1"/>
          </p:cNvSpPr>
          <p:nvPr>
            <p:ph idx="4294967295"/>
          </p:nvPr>
        </p:nvSpPr>
        <p:spPr/>
        <p:txBody>
          <a:bodyPr/>
          <a:lstStyle/>
          <a:p>
            <a:pPr>
              <a:defRPr/>
            </a:pPr>
            <a:r>
              <a:rPr lang="en-US" dirty="0">
                <a:effectLst>
                  <a:outerShdw blurRad="38100" dist="38100" dir="2700000" algn="tl">
                    <a:srgbClr val="000000"/>
                  </a:outerShdw>
                </a:effectLst>
                <a:latin typeface="+mn-lt"/>
                <a:ea typeface="+mn-ea"/>
                <a:cs typeface="+mn-cs"/>
              </a:rPr>
              <a:t>Call volume</a:t>
            </a:r>
          </a:p>
          <a:p>
            <a:pPr>
              <a:defRPr/>
            </a:pPr>
            <a:r>
              <a:rPr lang="en-US" dirty="0">
                <a:effectLst>
                  <a:outerShdw blurRad="38100" dist="38100" dir="2700000" algn="tl">
                    <a:srgbClr val="000000"/>
                  </a:outerShdw>
                </a:effectLst>
                <a:latin typeface="+mn-lt"/>
                <a:ea typeface="+mn-ea"/>
                <a:cs typeface="+mn-cs"/>
              </a:rPr>
              <a:t>Target risk hazards</a:t>
            </a:r>
          </a:p>
          <a:p>
            <a:pPr>
              <a:defRPr/>
            </a:pPr>
            <a:r>
              <a:rPr lang="en-US" dirty="0">
                <a:effectLst>
                  <a:outerShdw blurRad="38100" dist="38100" dir="2700000" algn="tl">
                    <a:srgbClr val="000000"/>
                  </a:outerShdw>
                </a:effectLst>
                <a:latin typeface="+mn-lt"/>
                <a:ea typeface="+mn-ea"/>
                <a:cs typeface="+mn-cs"/>
              </a:rPr>
              <a:t>Depth of coverage</a:t>
            </a:r>
          </a:p>
          <a:p>
            <a:pPr>
              <a:defRPr/>
            </a:pPr>
            <a:r>
              <a:rPr lang="en-US" dirty="0">
                <a:effectLst>
                  <a:outerShdw blurRad="38100" dist="38100" dir="2700000" algn="tl">
                    <a:srgbClr val="000000"/>
                  </a:outerShdw>
                </a:effectLst>
                <a:latin typeface="+mn-lt"/>
                <a:ea typeface="+mn-ea"/>
                <a:cs typeface="+mn-cs"/>
              </a:rPr>
              <a:t>Drive time analysis</a:t>
            </a:r>
          </a:p>
          <a:p>
            <a:pPr>
              <a:defRPr/>
            </a:pPr>
            <a:r>
              <a:rPr lang="en-US" dirty="0">
                <a:effectLst>
                  <a:outerShdw blurRad="38100" dist="38100" dir="2700000" algn="tl">
                    <a:srgbClr val="000000"/>
                  </a:outerShdw>
                </a:effectLst>
                <a:latin typeface="+mn-lt"/>
                <a:ea typeface="+mn-ea"/>
                <a:cs typeface="+mn-cs"/>
              </a:rPr>
              <a:t>Automatic aide agreements</a:t>
            </a:r>
          </a:p>
          <a:p>
            <a:pPr>
              <a:defRPr/>
            </a:pPr>
            <a:r>
              <a:rPr lang="en-US" dirty="0">
                <a:effectLst>
                  <a:outerShdw blurRad="38100" dist="38100" dir="2700000" algn="tl">
                    <a:srgbClr val="000000"/>
                  </a:outerShdw>
                </a:effectLst>
                <a:latin typeface="+mn-lt"/>
                <a:ea typeface="+mn-ea"/>
                <a:cs typeface="+mn-cs"/>
              </a:rPr>
              <a:t>Special functions i.e. </a:t>
            </a:r>
            <a:r>
              <a:rPr lang="en-US" dirty="0" err="1">
                <a:effectLst>
                  <a:outerShdw blurRad="38100" dist="38100" dir="2700000" algn="tl">
                    <a:srgbClr val="000000"/>
                  </a:outerShdw>
                </a:effectLst>
                <a:latin typeface="+mn-lt"/>
                <a:ea typeface="+mn-ea"/>
                <a:cs typeface="+mn-cs"/>
              </a:rPr>
              <a:t>Haz</a:t>
            </a:r>
            <a:r>
              <a:rPr lang="en-US" dirty="0">
                <a:effectLst>
                  <a:outerShdw blurRad="38100" dist="38100" dir="2700000" algn="tl">
                    <a:srgbClr val="000000"/>
                  </a:outerShdw>
                </a:effectLst>
                <a:latin typeface="+mn-lt"/>
                <a:ea typeface="+mn-ea"/>
                <a:cs typeface="+mn-cs"/>
              </a:rPr>
              <a:t>-Mat, technical rescue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Engine Companies w/ Lowest Call Volume</a:t>
            </a:r>
          </a:p>
        </p:txBody>
      </p:sp>
      <p:sp>
        <p:nvSpPr>
          <p:cNvPr id="3" name="Content Placeholder 2"/>
          <p:cNvSpPr>
            <a:spLocks noGrp="1"/>
          </p:cNvSpPr>
          <p:nvPr>
            <p:ph idx="4294967295"/>
          </p:nvPr>
        </p:nvSpPr>
        <p:spPr/>
        <p:txBody>
          <a:bodyPr/>
          <a:lstStyle/>
          <a:p>
            <a:pPr>
              <a:defRPr/>
            </a:pPr>
            <a:r>
              <a:rPr lang="en-US" sz="2800" dirty="0">
                <a:effectLst>
                  <a:outerShdw blurRad="38100" dist="38100" dir="2700000" algn="tl">
                    <a:srgbClr val="000000"/>
                  </a:outerShdw>
                </a:effectLst>
                <a:latin typeface="+mn-lt"/>
                <a:ea typeface="+mn-ea"/>
                <a:cs typeface="+mn-cs"/>
              </a:rPr>
              <a:t>E-27 (396)	Automatic aide agreement</a:t>
            </a:r>
          </a:p>
          <a:p>
            <a:pPr>
              <a:defRPr/>
            </a:pPr>
            <a:r>
              <a:rPr lang="en-US" sz="2800" dirty="0">
                <a:effectLst>
                  <a:outerShdw blurRad="38100" dist="38100" dir="2700000" algn="tl">
                    <a:srgbClr val="000000"/>
                  </a:outerShdw>
                </a:effectLst>
                <a:latin typeface="+mn-lt"/>
                <a:ea typeface="+mn-ea"/>
                <a:cs typeface="+mn-cs"/>
              </a:rPr>
              <a:t>E-36 (660)	Territory coverage</a:t>
            </a:r>
          </a:p>
          <a:p>
            <a:pPr>
              <a:defRPr/>
            </a:pPr>
            <a:r>
              <a:rPr lang="en-US" sz="2800" dirty="0">
                <a:effectLst>
                  <a:outerShdw blurRad="38100" dist="38100" dir="2700000" algn="tl">
                    <a:srgbClr val="000000"/>
                  </a:outerShdw>
                </a:effectLst>
                <a:latin typeface="+mn-lt"/>
                <a:ea typeface="+mn-ea"/>
                <a:cs typeface="+mn-cs"/>
              </a:rPr>
              <a:t>E-34 (670)	Territory coverage</a:t>
            </a:r>
          </a:p>
          <a:p>
            <a:pPr>
              <a:defRPr/>
            </a:pPr>
            <a:r>
              <a:rPr lang="en-US" sz="2800" dirty="0">
                <a:effectLst>
                  <a:outerShdw blurRad="38100" dist="38100" dir="2700000" algn="tl">
                    <a:srgbClr val="000000"/>
                  </a:outerShdw>
                </a:effectLst>
                <a:latin typeface="+mn-lt"/>
                <a:ea typeface="+mn-ea"/>
                <a:cs typeface="+mn-cs"/>
              </a:rPr>
              <a:t>E-26 (991)	Territory coverage</a:t>
            </a:r>
          </a:p>
          <a:p>
            <a:pPr>
              <a:defRPr/>
            </a:pPr>
            <a:r>
              <a:rPr lang="en-US" sz="2800" dirty="0">
                <a:effectLst>
                  <a:outerShdw blurRad="38100" dist="38100" dir="2700000" algn="tl">
                    <a:srgbClr val="000000"/>
                  </a:outerShdw>
                </a:effectLst>
                <a:latin typeface="+mn-lt"/>
                <a:ea typeface="+mn-ea"/>
                <a:cs typeface="+mn-cs"/>
              </a:rPr>
              <a:t>E-8	   (992)	Special Operations Company</a:t>
            </a:r>
          </a:p>
          <a:p>
            <a:pPr>
              <a:defRPr/>
            </a:pPr>
            <a:r>
              <a:rPr lang="en-US" sz="2800" dirty="0">
                <a:effectLst>
                  <a:outerShdw blurRad="38100" dist="38100" dir="2700000" algn="tl">
                    <a:srgbClr val="000000"/>
                  </a:outerShdw>
                </a:effectLst>
                <a:latin typeface="+mn-lt"/>
                <a:ea typeface="+mn-ea"/>
                <a:cs typeface="+mn-cs"/>
              </a:rPr>
              <a:t>E-25 (1167)	Territory coverage</a:t>
            </a:r>
          </a:p>
          <a:p>
            <a:pPr>
              <a:defRPr/>
            </a:pPr>
            <a:r>
              <a:rPr lang="en-US" sz="2800" dirty="0">
                <a:effectLst>
                  <a:outerShdw blurRad="38100" dist="38100" dir="2700000" algn="tl">
                    <a:srgbClr val="000000"/>
                  </a:outerShdw>
                </a:effectLst>
                <a:latin typeface="+mn-lt"/>
                <a:ea typeface="+mn-ea"/>
                <a:cs typeface="+mn-cs"/>
              </a:rPr>
              <a:t>E-3	   (1169)	Target hazards</a:t>
            </a:r>
          </a:p>
          <a:p>
            <a:pPr>
              <a:defRPr/>
            </a:pPr>
            <a:r>
              <a:rPr lang="en-US" sz="2800" dirty="0">
                <a:effectLst>
                  <a:outerShdw blurRad="38100" dist="38100" dir="2700000" algn="tl">
                    <a:srgbClr val="000000"/>
                  </a:outerShdw>
                </a:effectLst>
                <a:latin typeface="+mn-lt"/>
                <a:ea typeface="+mn-ea"/>
                <a:cs typeface="+mn-cs"/>
              </a:rPr>
              <a:t>E-31 (1169)	Territory coverage</a:t>
            </a:r>
          </a:p>
          <a:p>
            <a:pPr>
              <a:defRPr/>
            </a:pPr>
            <a:r>
              <a:rPr lang="en-US" sz="2800" dirty="0">
                <a:effectLst>
                  <a:outerShdw blurRad="38100" dist="38100" dir="2700000" algn="tl">
                    <a:srgbClr val="000000"/>
                  </a:outerShdw>
                </a:effectLst>
                <a:latin typeface="+mn-lt"/>
                <a:ea typeface="+mn-ea"/>
                <a:cs typeface="+mn-cs"/>
              </a:rPr>
              <a:t>E-28 (1248)	Territory coverage</a:t>
            </a:r>
          </a:p>
          <a:p>
            <a:pPr>
              <a:defRPr/>
            </a:pPr>
            <a:r>
              <a:rPr lang="en-US" sz="2800" dirty="0">
                <a:effectLst>
                  <a:outerShdw blurRad="38100" dist="38100" dir="2700000" algn="tl">
                    <a:srgbClr val="000000"/>
                  </a:outerShdw>
                </a:effectLst>
                <a:latin typeface="+mn-lt"/>
                <a:ea typeface="+mn-ea"/>
                <a:cs typeface="+mn-cs"/>
              </a:rPr>
              <a:t>E-12 (1327)	Territory coverage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Truck Companies w/ Lowest Call Volume</a:t>
            </a:r>
          </a:p>
        </p:txBody>
      </p:sp>
      <p:sp>
        <p:nvSpPr>
          <p:cNvPr id="3" name="Content Placeholder 2"/>
          <p:cNvSpPr>
            <a:spLocks noGrp="1"/>
          </p:cNvSpPr>
          <p:nvPr>
            <p:ph idx="4294967295"/>
          </p:nvPr>
        </p:nvSpPr>
        <p:spPr/>
        <p:txBody>
          <a:bodyPr/>
          <a:lstStyle/>
          <a:p>
            <a:pPr>
              <a:defRPr/>
            </a:pPr>
            <a:r>
              <a:rPr lang="en-US" dirty="0">
                <a:effectLst>
                  <a:outerShdw blurRad="38100" dist="38100" dir="2700000" algn="tl">
                    <a:srgbClr val="000000"/>
                  </a:outerShdw>
                </a:effectLst>
                <a:latin typeface="+mn-lt"/>
                <a:ea typeface="+mn-ea"/>
                <a:cs typeface="+mn-cs"/>
              </a:rPr>
              <a:t>T-31 (272)	Territory coverage</a:t>
            </a:r>
          </a:p>
          <a:p>
            <a:pPr>
              <a:defRPr/>
            </a:pPr>
            <a:r>
              <a:rPr lang="en-US" dirty="0">
                <a:effectLst>
                  <a:outerShdw blurRad="38100" dist="38100" dir="2700000" algn="tl">
                    <a:srgbClr val="000000"/>
                  </a:outerShdw>
                </a:effectLst>
                <a:latin typeface="+mn-lt"/>
                <a:ea typeface="+mn-ea"/>
                <a:cs typeface="+mn-cs"/>
              </a:rPr>
              <a:t>T-26 (289)	Territory coverage</a:t>
            </a:r>
          </a:p>
          <a:p>
            <a:pPr>
              <a:defRPr/>
            </a:pPr>
            <a:r>
              <a:rPr lang="en-US" dirty="0">
                <a:effectLst>
                  <a:outerShdw blurRad="38100" dist="38100" dir="2700000" algn="tl">
                    <a:srgbClr val="000000"/>
                  </a:outerShdw>
                </a:effectLst>
                <a:latin typeface="+mn-lt"/>
                <a:ea typeface="+mn-ea"/>
                <a:cs typeface="+mn-cs"/>
              </a:rPr>
              <a:t>T-12 (349)	Blacked out</a:t>
            </a:r>
          </a:p>
          <a:p>
            <a:pPr>
              <a:defRPr/>
            </a:pPr>
            <a:r>
              <a:rPr lang="en-US" dirty="0">
                <a:effectLst>
                  <a:outerShdw blurRad="38100" dist="38100" dir="2700000" algn="tl">
                    <a:srgbClr val="000000"/>
                  </a:outerShdw>
                </a:effectLst>
                <a:latin typeface="+mn-lt"/>
                <a:ea typeface="+mn-ea"/>
                <a:cs typeface="+mn-cs"/>
              </a:rPr>
              <a:t>T-21 (352)	Special Operations Company</a:t>
            </a:r>
          </a:p>
          <a:p>
            <a:pPr>
              <a:defRPr/>
            </a:pPr>
            <a:r>
              <a:rPr lang="en-US" dirty="0">
                <a:effectLst>
                  <a:outerShdw blurRad="38100" dist="38100" dir="2700000" algn="tl">
                    <a:srgbClr val="000000"/>
                  </a:outerShdw>
                </a:effectLst>
                <a:latin typeface="+mn-lt"/>
                <a:ea typeface="+mn-ea"/>
                <a:cs typeface="+mn-cs"/>
              </a:rPr>
              <a:t>T-29 (386)	Target hazards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Fire Companies Blacked Out</a:t>
            </a:r>
          </a:p>
        </p:txBody>
      </p:sp>
      <p:sp>
        <p:nvSpPr>
          <p:cNvPr id="3" name="Content Placeholder 2"/>
          <p:cNvSpPr>
            <a:spLocks noGrp="1"/>
          </p:cNvSpPr>
          <p:nvPr>
            <p:ph idx="4294967295"/>
          </p:nvPr>
        </p:nvSpPr>
        <p:spPr/>
        <p:txBody>
          <a:bodyPr/>
          <a:lstStyle/>
          <a:p>
            <a:pPr algn="ctr">
              <a:buFont typeface="Wingdings" pitchFamily="2" charset="2"/>
              <a:buNone/>
              <a:defRPr/>
            </a:pPr>
            <a:r>
              <a:rPr lang="en-US" dirty="0">
                <a:effectLst>
                  <a:outerShdw blurRad="38100" dist="38100" dir="2700000" algn="tl">
                    <a:srgbClr val="000000"/>
                  </a:outerShdw>
                </a:effectLst>
                <a:latin typeface="+mn-lt"/>
                <a:ea typeface="+mn-ea"/>
                <a:cs typeface="+mn-cs"/>
              </a:rPr>
              <a:t>Truck 12</a:t>
            </a:r>
          </a:p>
          <a:p>
            <a:pPr algn="ctr">
              <a:buFont typeface="Wingdings" pitchFamily="2" charset="2"/>
              <a:buNone/>
              <a:defRPr/>
            </a:pPr>
            <a:endParaRPr lang="en-US" dirty="0">
              <a:effectLst>
                <a:outerShdw blurRad="38100" dist="38100" dir="2700000" algn="tl">
                  <a:srgbClr val="000000"/>
                </a:outerShdw>
              </a:effectLst>
              <a:latin typeface="+mn-lt"/>
              <a:ea typeface="+mn-ea"/>
              <a:cs typeface="+mn-cs"/>
            </a:endParaRPr>
          </a:p>
          <a:p>
            <a:pPr algn="ctr">
              <a:buFont typeface="Wingdings" pitchFamily="2" charset="2"/>
              <a:buNone/>
              <a:defRPr/>
            </a:pPr>
            <a:r>
              <a:rPr lang="en-US" dirty="0">
                <a:effectLst>
                  <a:outerShdw blurRad="38100" dist="38100" dir="2700000" algn="tl">
                    <a:srgbClr val="000000"/>
                  </a:outerShdw>
                </a:effectLst>
                <a:latin typeface="+mn-lt"/>
                <a:ea typeface="+mn-ea"/>
                <a:cs typeface="+mn-cs"/>
              </a:rPr>
              <a:t>Engine 23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Fire Companies With Potential to be Browned Out</a:t>
            </a:r>
          </a:p>
        </p:txBody>
      </p:sp>
      <p:sp>
        <p:nvSpPr>
          <p:cNvPr id="3" name="Content Placeholder 2"/>
          <p:cNvSpPr>
            <a:spLocks noGrp="1"/>
          </p:cNvSpPr>
          <p:nvPr>
            <p:ph idx="4294967295"/>
          </p:nvPr>
        </p:nvSpPr>
        <p:spPr>
          <a:xfrm>
            <a:off x="301625" y="1676400"/>
            <a:ext cx="8540750" cy="5181600"/>
          </a:xfrm>
        </p:spPr>
        <p:txBody>
          <a:bodyPr/>
          <a:lstStyle/>
          <a:p>
            <a:pPr algn="ctr">
              <a:buFont typeface="Wingdings" pitchFamily="2" charset="2"/>
              <a:buNone/>
              <a:defRPr/>
            </a:pPr>
            <a:r>
              <a:rPr lang="en-US" sz="2800" dirty="0">
                <a:effectLst>
                  <a:outerShdw blurRad="38100" dist="38100" dir="2700000" algn="tl">
                    <a:srgbClr val="000000"/>
                  </a:outerShdw>
                </a:effectLst>
                <a:latin typeface="+mn-lt"/>
                <a:ea typeface="+mn-ea"/>
                <a:cs typeface="+mn-cs"/>
              </a:rPr>
              <a:t>Truck Companies</a:t>
            </a:r>
          </a:p>
          <a:p>
            <a:pPr algn="ctr">
              <a:buFont typeface="Wingdings" pitchFamily="2" charset="2"/>
              <a:buNone/>
              <a:defRPr/>
            </a:pPr>
            <a:r>
              <a:rPr lang="en-US" sz="2800" dirty="0">
                <a:effectLst>
                  <a:outerShdw blurRad="38100" dist="38100" dir="2700000" algn="tl">
                    <a:srgbClr val="000000"/>
                  </a:outerShdw>
                </a:effectLst>
                <a:latin typeface="+mn-lt"/>
                <a:ea typeface="+mn-ea"/>
                <a:cs typeface="+mn-cs"/>
              </a:rPr>
              <a:t>T- 25</a:t>
            </a:r>
          </a:p>
          <a:p>
            <a:pPr algn="ctr">
              <a:buFont typeface="Wingdings" pitchFamily="2" charset="2"/>
              <a:buNone/>
              <a:defRPr/>
            </a:pPr>
            <a:r>
              <a:rPr lang="en-US" sz="2800" dirty="0">
                <a:effectLst>
                  <a:outerShdw blurRad="38100" dist="38100" dir="2700000" algn="tl">
                    <a:srgbClr val="000000"/>
                  </a:outerShdw>
                </a:effectLst>
                <a:latin typeface="+mn-lt"/>
                <a:ea typeface="+mn-ea"/>
                <a:cs typeface="+mn-cs"/>
              </a:rPr>
              <a:t>T- 26</a:t>
            </a:r>
          </a:p>
          <a:p>
            <a:pPr algn="ctr">
              <a:buFont typeface="Wingdings" pitchFamily="2" charset="2"/>
              <a:buNone/>
              <a:defRPr/>
            </a:pPr>
            <a:r>
              <a:rPr lang="en-US" sz="2800" dirty="0">
                <a:effectLst>
                  <a:outerShdw blurRad="38100" dist="38100" dir="2700000" algn="tl">
                    <a:srgbClr val="000000"/>
                  </a:outerShdw>
                </a:effectLst>
                <a:latin typeface="+mn-lt"/>
                <a:ea typeface="+mn-ea"/>
                <a:cs typeface="+mn-cs"/>
              </a:rPr>
              <a:t>Engine Companies</a:t>
            </a:r>
          </a:p>
          <a:p>
            <a:pPr algn="ctr">
              <a:buFont typeface="Wingdings" pitchFamily="2" charset="2"/>
              <a:buNone/>
              <a:defRPr/>
            </a:pPr>
            <a:r>
              <a:rPr lang="en-US" sz="2800" dirty="0">
                <a:effectLst>
                  <a:outerShdw blurRad="38100" dist="38100" dir="2700000" algn="tl">
                    <a:srgbClr val="000000"/>
                  </a:outerShdw>
                </a:effectLst>
                <a:latin typeface="+mn-lt"/>
                <a:ea typeface="+mn-ea"/>
                <a:cs typeface="+mn-cs"/>
              </a:rPr>
              <a:t>E-12</a:t>
            </a:r>
          </a:p>
          <a:p>
            <a:pPr algn="ctr">
              <a:buFont typeface="Wingdings" pitchFamily="2" charset="2"/>
              <a:buNone/>
              <a:defRPr/>
            </a:pPr>
            <a:r>
              <a:rPr lang="en-US" sz="2800" dirty="0">
                <a:effectLst>
                  <a:outerShdw blurRad="38100" dist="38100" dir="2700000" algn="tl">
                    <a:srgbClr val="000000"/>
                  </a:outerShdw>
                </a:effectLst>
                <a:latin typeface="+mn-lt"/>
                <a:ea typeface="+mn-ea"/>
                <a:cs typeface="+mn-cs"/>
              </a:rPr>
              <a:t>E-22</a:t>
            </a:r>
          </a:p>
          <a:p>
            <a:pPr algn="ctr">
              <a:buFont typeface="Wingdings" pitchFamily="2" charset="2"/>
              <a:buNone/>
              <a:defRPr/>
            </a:pPr>
            <a:r>
              <a:rPr lang="en-US" sz="2800" dirty="0">
                <a:effectLst>
                  <a:outerShdw blurRad="38100" dist="38100" dir="2700000" algn="tl">
                    <a:srgbClr val="000000"/>
                  </a:outerShdw>
                </a:effectLst>
                <a:latin typeface="+mn-lt"/>
                <a:ea typeface="+mn-ea"/>
                <a:cs typeface="+mn-cs"/>
              </a:rPr>
              <a:t>E-26</a:t>
            </a:r>
          </a:p>
          <a:p>
            <a:pPr algn="ctr">
              <a:buFont typeface="Wingdings" pitchFamily="2" charset="2"/>
              <a:buNone/>
              <a:defRPr/>
            </a:pPr>
            <a:r>
              <a:rPr lang="en-US" sz="2800" dirty="0">
                <a:effectLst>
                  <a:outerShdw blurRad="38100" dist="38100" dir="2700000" algn="tl">
                    <a:srgbClr val="000000"/>
                  </a:outerShdw>
                </a:effectLst>
                <a:latin typeface="+mn-lt"/>
                <a:ea typeface="+mn-ea"/>
                <a:cs typeface="+mn-cs"/>
              </a:rPr>
              <a:t>E-30</a:t>
            </a:r>
          </a:p>
          <a:p>
            <a:pPr algn="ctr">
              <a:buFont typeface="Wingdings" pitchFamily="2" charset="2"/>
              <a:buNone/>
              <a:defRPr/>
            </a:pPr>
            <a:r>
              <a:rPr lang="en-US" sz="2800" dirty="0">
                <a:effectLst>
                  <a:outerShdw blurRad="38100" dist="38100" dir="2700000" algn="tl">
                    <a:srgbClr val="000000"/>
                  </a:outerShdw>
                </a:effectLst>
                <a:latin typeface="+mn-lt"/>
                <a:ea typeface="+mn-ea"/>
                <a:cs typeface="+mn-cs"/>
              </a:rPr>
              <a:t>E-36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 map engines.bmp"/>
          <p:cNvPicPr>
            <a:picLocks noChangeAspect="1"/>
          </p:cNvPicPr>
          <p:nvPr/>
        </p:nvPicPr>
        <p:blipFill>
          <a:blip r:embed="rId2"/>
          <a:stretch>
            <a:fillRect/>
          </a:stretch>
        </p:blipFill>
        <p:spPr>
          <a:xfrm>
            <a:off x="1922318" y="0"/>
            <a:ext cx="5299364"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 RADIUS ALL TRUCK-2008.bmp"/>
          <p:cNvPicPr>
            <a:picLocks noChangeAspect="1"/>
          </p:cNvPicPr>
          <p:nvPr/>
        </p:nvPicPr>
        <p:blipFill>
          <a:blip r:embed="rId2"/>
          <a:stretch>
            <a:fillRect/>
          </a:stretch>
        </p:blipFill>
        <p:spPr>
          <a:xfrm>
            <a:off x="1922318" y="0"/>
            <a:ext cx="5299364"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MIN RESPONSE WITHOUT 23.bmp"/>
          <p:cNvPicPr>
            <a:picLocks noChangeAspect="1"/>
          </p:cNvPicPr>
          <p:nvPr/>
        </p:nvPicPr>
        <p:blipFill>
          <a:blip r:embed="rId2"/>
          <a:stretch>
            <a:fillRect/>
          </a:stretch>
        </p:blipFill>
        <p:spPr>
          <a:xfrm>
            <a:off x="1922318" y="0"/>
            <a:ext cx="5299364"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sz="4000" dirty="0">
                <a:solidFill>
                  <a:srgbClr val="FFC000"/>
                </a:solidFill>
                <a:effectLst>
                  <a:outerShdw blurRad="38100" dist="38100" dir="2700000" algn="tl">
                    <a:srgbClr val="000000"/>
                  </a:outerShdw>
                </a:effectLst>
                <a:latin typeface="+mj-lt"/>
                <a:ea typeface="+mj-ea"/>
                <a:cs typeface="+mj-cs"/>
              </a:rPr>
              <a:t>City of Atlanta Code of Ordinances</a:t>
            </a:r>
            <a:endParaRPr lang="en-US" sz="4000" dirty="0">
              <a:effectLst>
                <a:outerShdw blurRad="38100" dist="38100" dir="2700000" algn="tl">
                  <a:srgbClr val="000000"/>
                </a:outerShdw>
              </a:effectLst>
              <a:latin typeface="+mj-lt"/>
              <a:ea typeface="+mj-ea"/>
              <a:cs typeface="+mj-cs"/>
            </a:endParaRPr>
          </a:p>
        </p:txBody>
      </p:sp>
      <p:sp>
        <p:nvSpPr>
          <p:cNvPr id="3" name="Content Placeholder 2"/>
          <p:cNvSpPr>
            <a:spLocks noGrp="1"/>
          </p:cNvSpPr>
          <p:nvPr>
            <p:ph idx="4294967295"/>
          </p:nvPr>
        </p:nvSpPr>
        <p:spPr/>
        <p:txBody>
          <a:bodyPr/>
          <a:lstStyle/>
          <a:p>
            <a:pPr>
              <a:defRPr/>
            </a:pPr>
            <a:r>
              <a:rPr lang="en-US" dirty="0">
                <a:effectLst>
                  <a:outerShdw blurRad="38100" dist="38100" dir="2700000" algn="tl">
                    <a:srgbClr val="000000"/>
                  </a:outerShdw>
                </a:effectLst>
                <a:latin typeface="+mn-lt"/>
                <a:ea typeface="+mn-ea"/>
                <a:cs typeface="+mn-cs"/>
              </a:rPr>
              <a:t>Provide First Responder services for:</a:t>
            </a:r>
          </a:p>
          <a:p>
            <a:pPr lvl="1">
              <a:defRPr/>
            </a:pPr>
            <a:r>
              <a:rPr lang="en-US" dirty="0">
                <a:effectLst>
                  <a:outerShdw blurRad="38100" dist="38100" dir="2700000" algn="tl">
                    <a:srgbClr val="000000"/>
                  </a:outerShdw>
                </a:effectLst>
                <a:latin typeface="+mn-lt"/>
              </a:rPr>
              <a:t>Hazardous chemical releases and spills.</a:t>
            </a:r>
          </a:p>
          <a:p>
            <a:pPr lvl="1">
              <a:defRPr/>
            </a:pPr>
            <a:r>
              <a:rPr lang="en-US" dirty="0">
                <a:effectLst>
                  <a:outerShdw blurRad="38100" dist="38100" dir="2700000" algn="tl">
                    <a:srgbClr val="000000"/>
                  </a:outerShdw>
                </a:effectLst>
                <a:latin typeface="+mn-lt"/>
              </a:rPr>
              <a:t>Persons trapped in vehicles, building collapse, trench, high-angle, water and tunnel rescue.</a:t>
            </a:r>
          </a:p>
          <a:p>
            <a:pPr lvl="1">
              <a:defRPr/>
            </a:pPr>
            <a:r>
              <a:rPr lang="en-US" dirty="0">
                <a:effectLst>
                  <a:outerShdw blurRad="38100" dist="38100" dir="2700000" algn="tl">
                    <a:srgbClr val="000000"/>
                  </a:outerShdw>
                </a:effectLst>
                <a:latin typeface="+mn-lt"/>
              </a:rPr>
              <a:t>Persons requiring emergency medical services.</a:t>
            </a:r>
          </a:p>
          <a:p>
            <a:pPr>
              <a:defRPr/>
            </a:pPr>
            <a:r>
              <a:rPr lang="en-US" dirty="0">
                <a:effectLst>
                  <a:outerShdw blurRad="38100" dist="38100" dir="2700000" algn="tl">
                    <a:srgbClr val="000000"/>
                  </a:outerShdw>
                </a:effectLst>
                <a:latin typeface="+mn-lt"/>
                <a:ea typeface="+mn-ea"/>
                <a:cs typeface="+mn-cs"/>
              </a:rPr>
              <a:t>Administration &amp; enforcement of statutes, ordinances, &amp; regulations related to fires &amp; explosions.</a:t>
            </a:r>
          </a:p>
          <a:p>
            <a:pPr>
              <a:defRPr/>
            </a:pPr>
            <a:endParaRPr lang="en-US" dirty="0">
              <a:effectLst>
                <a:outerShdw blurRad="38100" dist="38100" dir="2700000" algn="tl">
                  <a:srgbClr val="000000"/>
                </a:outerShdw>
              </a:effectLst>
              <a:latin typeface="+mn-lt"/>
              <a:ea typeface="+mn-ea"/>
              <a:cs typeface="+mn-cs"/>
            </a:endParaRPr>
          </a:p>
          <a:p>
            <a:pPr>
              <a:buFont typeface="Wingdings" pitchFamily="2" charset="2"/>
              <a:buNone/>
              <a:defRPr/>
            </a:pPr>
            <a:r>
              <a:rPr lang="en-US" dirty="0">
                <a:effectLst>
                  <a:outerShdw blurRad="38100" dist="38100" dir="2700000" algn="tl">
                    <a:srgbClr val="000000"/>
                  </a:outerShdw>
                </a:effectLst>
                <a:latin typeface="+mn-lt"/>
                <a:ea typeface="+mn-ea"/>
                <a:cs typeface="+mn-cs"/>
              </a:rPr>
              <a:t>					</a:t>
            </a:r>
            <a:r>
              <a:rPr lang="en-US">
                <a:effectLst>
                  <a:outerShdw blurRad="38100" dist="38100" dir="2700000" algn="tl">
                    <a:srgbClr val="000000"/>
                  </a:outerShdw>
                </a:effectLst>
                <a:latin typeface="+mn-lt"/>
                <a:ea typeface="+mn-ea"/>
                <a:cs typeface="+mn-cs"/>
              </a:rPr>
              <a:t>	Continued </a:t>
            </a:r>
            <a:r>
              <a:rPr lang="en-US">
                <a:effectLst>
                  <a:outerShdw blurRad="38100" dist="38100" dir="2700000" algn="tl">
                    <a:srgbClr val="000000"/>
                  </a:outerShdw>
                </a:effectLst>
                <a:latin typeface="+mn-lt"/>
                <a:ea typeface="+mn-ea"/>
                <a:cs typeface="+mn-cs"/>
                <a:sym typeface="Wingdings" pitchFamily="2" charset="2"/>
              </a:rPr>
              <a:t></a:t>
            </a:r>
            <a:endParaRPr lang="en-US" dirty="0">
              <a:effectLst>
                <a:outerShdw blurRad="38100" dist="38100" dir="2700000" algn="tl">
                  <a:srgbClr val="000000"/>
                </a:outerShdw>
              </a:effectLst>
              <a:latin typeface="+mn-lt"/>
              <a:ea typeface="+mn-ea"/>
              <a:cs typeface="+mn-cs"/>
            </a:endParaRPr>
          </a:p>
          <a:p>
            <a:pPr>
              <a:defRPr/>
            </a:pPr>
            <a:endParaRPr lang="en-US" dirty="0">
              <a:effectLst>
                <a:outerShdw blurRad="38100" dist="38100" dir="2700000" algn="tl">
                  <a:srgbClr val="000000"/>
                </a:outerShdw>
              </a:effectLst>
              <a:latin typeface="+mn-lt"/>
              <a:ea typeface="+mn-ea"/>
              <a:cs typeface="+mn-cs"/>
            </a:endParaRPr>
          </a:p>
          <a:p>
            <a:pPr>
              <a:defRPr/>
            </a:pPr>
            <a:endParaRPr lang="en-US" dirty="0">
              <a:effectLst>
                <a:outerShdw blurRad="38100" dist="38100" dir="2700000" algn="tl">
                  <a:srgbClr val="000000"/>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 min drive time for ALL TRUCK second edtion.bmp"/>
          <p:cNvPicPr>
            <a:picLocks noChangeAspect="1"/>
          </p:cNvPicPr>
          <p:nvPr/>
        </p:nvPicPr>
        <p:blipFill>
          <a:blip r:embed="rId2"/>
          <a:stretch>
            <a:fillRect/>
          </a:stretch>
        </p:blipFill>
        <p:spPr>
          <a:xfrm>
            <a:off x="1922318" y="0"/>
            <a:ext cx="5299364"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 MIN DRIVETIME WITHOUT T-12 NPU N.bmp"/>
          <p:cNvPicPr>
            <a:picLocks noChangeAspect="1"/>
          </p:cNvPicPr>
          <p:nvPr/>
        </p:nvPicPr>
        <p:blipFill>
          <a:blip r:embed="rId2"/>
          <a:stretch>
            <a:fillRect/>
          </a:stretch>
        </p:blipFill>
        <p:spPr>
          <a:xfrm>
            <a:off x="1922318" y="0"/>
            <a:ext cx="5299364"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 MIN DRIVETIME WITHOUT T-12 NPU N RESIDENT.bmp"/>
          <p:cNvPicPr>
            <a:picLocks noChangeAspect="1"/>
          </p:cNvPicPr>
          <p:nvPr/>
        </p:nvPicPr>
        <p:blipFill>
          <a:blip r:embed="rId2"/>
          <a:stretch>
            <a:fillRect/>
          </a:stretch>
        </p:blipFill>
        <p:spPr>
          <a:xfrm>
            <a:off x="1922318" y="0"/>
            <a:ext cx="5299364"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 min truck drivetime without t-12,25,26.bmp"/>
          <p:cNvPicPr>
            <a:picLocks noChangeAspect="1"/>
          </p:cNvPicPr>
          <p:nvPr/>
        </p:nvPicPr>
        <p:blipFill>
          <a:blip r:embed="rId2"/>
          <a:stretch>
            <a:fillRect/>
          </a:stretch>
        </p:blipFill>
        <p:spPr>
          <a:xfrm>
            <a:off x="1922318" y="0"/>
            <a:ext cx="5299364"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OWN OUT DISQAULIFY LIST.bmp"/>
          <p:cNvPicPr>
            <a:picLocks noChangeAspect="1"/>
          </p:cNvPicPr>
          <p:nvPr/>
        </p:nvPicPr>
        <p:blipFill>
          <a:blip r:embed="rId2"/>
          <a:stretch>
            <a:fillRect/>
          </a:stretch>
        </p:blipFill>
        <p:spPr>
          <a:xfrm>
            <a:off x="1922318" y="0"/>
            <a:ext cx="5299364"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TER 4 MINUTE DRIVE TIME.bmp"/>
          <p:cNvPicPr>
            <a:picLocks noChangeAspect="1"/>
          </p:cNvPicPr>
          <p:nvPr/>
        </p:nvPicPr>
        <p:blipFill>
          <a:blip r:embed="rId2"/>
          <a:stretch>
            <a:fillRect/>
          </a:stretch>
        </p:blipFill>
        <p:spPr>
          <a:xfrm>
            <a:off x="1922318" y="0"/>
            <a:ext cx="5299364"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ingBuildingFires 2007.bmp"/>
          <p:cNvPicPr>
            <a:picLocks noChangeAspect="1"/>
          </p:cNvPicPr>
          <p:nvPr/>
        </p:nvPicPr>
        <p:blipFill>
          <a:blip r:embed="rId2"/>
          <a:stretch>
            <a:fillRect/>
          </a:stretch>
        </p:blipFill>
        <p:spPr>
          <a:xfrm>
            <a:off x="1922318" y="0"/>
            <a:ext cx="5299364"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sz="4000" dirty="0">
                <a:solidFill>
                  <a:srgbClr val="FFC000"/>
                </a:solidFill>
                <a:effectLst>
                  <a:outerShdw blurRad="38100" dist="38100" dir="2700000" algn="tl">
                    <a:srgbClr val="000000"/>
                  </a:outerShdw>
                </a:effectLst>
                <a:latin typeface="+mj-lt"/>
                <a:ea typeface="+mj-ea"/>
                <a:cs typeface="+mj-cs"/>
              </a:rPr>
              <a:t>City of Atlanta Code of Ordinances</a:t>
            </a:r>
            <a:endParaRPr lang="en-US" sz="4000" dirty="0">
              <a:effectLst>
                <a:outerShdw blurRad="38100" dist="38100" dir="2700000" algn="tl">
                  <a:srgbClr val="000000"/>
                </a:outerShdw>
              </a:effectLst>
              <a:latin typeface="+mj-lt"/>
              <a:ea typeface="+mj-ea"/>
              <a:cs typeface="+mj-cs"/>
            </a:endParaRPr>
          </a:p>
        </p:txBody>
      </p:sp>
      <p:sp>
        <p:nvSpPr>
          <p:cNvPr id="3" name="Content Placeholder 2"/>
          <p:cNvSpPr>
            <a:spLocks noGrp="1"/>
          </p:cNvSpPr>
          <p:nvPr>
            <p:ph idx="4294967295"/>
          </p:nvPr>
        </p:nvSpPr>
        <p:spPr/>
        <p:txBody>
          <a:bodyPr/>
          <a:lstStyle/>
          <a:p>
            <a:pPr>
              <a:defRPr/>
            </a:pPr>
            <a:r>
              <a:rPr lang="en-US" dirty="0">
                <a:effectLst>
                  <a:outerShdw blurRad="38100" dist="38100" dir="2700000" algn="tl">
                    <a:srgbClr val="000000"/>
                  </a:outerShdw>
                </a:effectLst>
                <a:latin typeface="+mn-lt"/>
                <a:ea typeface="+mn-ea"/>
                <a:cs typeface="+mn-cs"/>
              </a:rPr>
              <a:t>Regulation of the installation &amp; use of equipment  that prevents fire hazards.</a:t>
            </a:r>
          </a:p>
          <a:p>
            <a:pPr>
              <a:defRPr/>
            </a:pPr>
            <a:r>
              <a:rPr lang="en-US" dirty="0">
                <a:effectLst>
                  <a:outerShdw blurRad="38100" dist="38100" dir="2700000" algn="tl">
                    <a:srgbClr val="000000"/>
                  </a:outerShdw>
                </a:effectLst>
                <a:latin typeface="+mn-lt"/>
                <a:ea typeface="+mn-ea"/>
                <a:cs typeface="+mn-cs"/>
              </a:rPr>
              <a:t>Initiate &amp; conduct programs of public education in fire prevention &amp; safety.</a:t>
            </a:r>
          </a:p>
          <a:p>
            <a:pPr>
              <a:defRPr/>
            </a:pPr>
            <a:r>
              <a:rPr lang="en-US" dirty="0">
                <a:effectLst>
                  <a:outerShdw blurRad="38100" dist="38100" dir="2700000" algn="tl">
                    <a:srgbClr val="000000"/>
                  </a:outerShdw>
                </a:effectLst>
                <a:latin typeface="+mn-lt"/>
                <a:ea typeface="+mn-ea"/>
                <a:cs typeface="+mn-cs"/>
              </a:rPr>
              <a:t>Detect and prevent arson.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sz="4000" dirty="0">
                <a:solidFill>
                  <a:srgbClr val="FFC000"/>
                </a:solidFill>
                <a:effectLst>
                  <a:outerShdw blurRad="38100" dist="38100" dir="2700000" algn="tl">
                    <a:srgbClr val="000000"/>
                  </a:outerShdw>
                </a:effectLst>
                <a:latin typeface="+mj-lt"/>
                <a:ea typeface="+mj-ea"/>
                <a:cs typeface="+mj-cs"/>
              </a:rPr>
              <a:t>City of Atlanta Code of Ordinances </a:t>
            </a:r>
            <a:endParaRPr lang="en-US" sz="4000" dirty="0">
              <a:effectLst>
                <a:outerShdw blurRad="38100" dist="38100" dir="2700000" algn="tl">
                  <a:srgbClr val="000000"/>
                </a:outerShdw>
              </a:effectLst>
              <a:latin typeface="+mj-lt"/>
              <a:ea typeface="+mj-ea"/>
              <a:cs typeface="+mj-cs"/>
            </a:endParaRPr>
          </a:p>
        </p:txBody>
      </p:sp>
      <p:sp>
        <p:nvSpPr>
          <p:cNvPr id="3" name="Content Placeholder 2"/>
          <p:cNvSpPr>
            <a:spLocks noGrp="1"/>
          </p:cNvSpPr>
          <p:nvPr>
            <p:ph idx="4294967295"/>
          </p:nvPr>
        </p:nvSpPr>
        <p:spPr/>
        <p:txBody>
          <a:bodyPr/>
          <a:lstStyle/>
          <a:p>
            <a:pPr algn="ctr">
              <a:buFont typeface="Wingdings" pitchFamily="2" charset="2"/>
              <a:buNone/>
              <a:defRPr/>
            </a:pPr>
            <a:r>
              <a:rPr lang="en-US" sz="3600" dirty="0">
                <a:effectLst>
                  <a:outerShdw blurRad="38100" dist="38100" dir="2700000" algn="tl">
                    <a:srgbClr val="000000"/>
                  </a:outerShdw>
                </a:effectLst>
                <a:latin typeface="+mn-lt"/>
                <a:ea typeface="+mn-ea"/>
                <a:cs typeface="+mn-cs"/>
              </a:rPr>
              <a:t>The reductions already in place and further impacts from furloughs challenge the Atlanta Fire Rescue Department’s ability to fulfill its obligations to the charge set forth by the City of Atlanta Charter.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FY 2009 Budget Reductions</a:t>
            </a:r>
          </a:p>
        </p:txBody>
      </p:sp>
      <p:sp>
        <p:nvSpPr>
          <p:cNvPr id="3" name="Content Placeholder 2"/>
          <p:cNvSpPr>
            <a:spLocks noGrp="1"/>
          </p:cNvSpPr>
          <p:nvPr>
            <p:ph idx="4294967295"/>
          </p:nvPr>
        </p:nvSpPr>
        <p:spPr/>
        <p:txBody>
          <a:bodyPr/>
          <a:lstStyle/>
          <a:p>
            <a:pPr>
              <a:defRPr/>
            </a:pPr>
            <a:r>
              <a:rPr lang="en-US" dirty="0">
                <a:effectLst>
                  <a:outerShdw blurRad="38100" dist="38100" dir="2700000" algn="tl">
                    <a:srgbClr val="000000"/>
                  </a:outerShdw>
                </a:effectLst>
                <a:latin typeface="+mn-lt"/>
                <a:ea typeface="+mn-ea"/>
                <a:cs typeface="+mn-cs"/>
              </a:rPr>
              <a:t>$13.1 million budget reduction</a:t>
            </a:r>
          </a:p>
          <a:p>
            <a:pPr>
              <a:defRPr/>
            </a:pPr>
            <a:r>
              <a:rPr lang="en-US" dirty="0">
                <a:effectLst>
                  <a:outerShdw blurRad="38100" dist="38100" dir="2700000" algn="tl">
                    <a:srgbClr val="000000"/>
                  </a:outerShdw>
                </a:effectLst>
                <a:latin typeface="+mn-lt"/>
                <a:ea typeface="+mn-ea"/>
                <a:cs typeface="+mn-cs"/>
              </a:rPr>
              <a:t>Three rounds of cuts</a:t>
            </a:r>
          </a:p>
          <a:p>
            <a:pPr lvl="1">
              <a:defRPr/>
            </a:pPr>
            <a:r>
              <a:rPr lang="en-US" dirty="0">
                <a:effectLst>
                  <a:outerShdw blurRad="38100" dist="38100" dir="2700000" algn="tl">
                    <a:srgbClr val="000000"/>
                  </a:outerShdw>
                </a:effectLst>
                <a:latin typeface="+mn-lt"/>
              </a:rPr>
              <a:t>$4 million: Resulted in elimination of 44 vacant firefighter positions, abolished 7 civilian positions, and transferred 12 civilian positions.</a:t>
            </a:r>
          </a:p>
          <a:p>
            <a:pPr lvl="1">
              <a:defRPr/>
            </a:pPr>
            <a:r>
              <a:rPr lang="en-US" dirty="0">
                <a:effectLst>
                  <a:outerShdw blurRad="38100" dist="38100" dir="2700000" algn="tl">
                    <a:srgbClr val="000000"/>
                  </a:outerShdw>
                </a:effectLst>
                <a:latin typeface="+mn-lt"/>
              </a:rPr>
              <a:t>$4.4 million: Resulted in combining two divisions of labor and 26 demotions from Deputy Chief to Fire Apparatus Operators. Elimination of 84 firefighter positions.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FY 2009 Budget Reductions</a:t>
            </a:r>
            <a:endParaRPr lang="en-US" dirty="0">
              <a:effectLst>
                <a:outerShdw blurRad="38100" dist="38100" dir="2700000" algn="tl">
                  <a:srgbClr val="000000"/>
                </a:outerShdw>
              </a:effectLst>
              <a:latin typeface="+mj-lt"/>
              <a:ea typeface="+mj-ea"/>
              <a:cs typeface="+mj-cs"/>
            </a:endParaRPr>
          </a:p>
        </p:txBody>
      </p:sp>
      <p:sp>
        <p:nvSpPr>
          <p:cNvPr id="3" name="Content Placeholder 2"/>
          <p:cNvSpPr>
            <a:spLocks noGrp="1"/>
          </p:cNvSpPr>
          <p:nvPr>
            <p:ph idx="4294967295"/>
          </p:nvPr>
        </p:nvSpPr>
        <p:spPr/>
        <p:txBody>
          <a:bodyPr/>
          <a:lstStyle/>
          <a:p>
            <a:pPr>
              <a:defRPr/>
            </a:pPr>
            <a:r>
              <a:rPr lang="en-US" dirty="0">
                <a:effectLst>
                  <a:outerShdw blurRad="38100" dist="38100" dir="2700000" algn="tl">
                    <a:srgbClr val="000000"/>
                  </a:outerShdw>
                </a:effectLst>
                <a:latin typeface="+mn-lt"/>
                <a:ea typeface="+mn-ea"/>
                <a:cs typeface="+mn-cs"/>
              </a:rPr>
              <a:t>Round 2 cuts continued:</a:t>
            </a:r>
          </a:p>
          <a:p>
            <a:pPr lvl="1">
              <a:defRPr/>
            </a:pPr>
            <a:r>
              <a:rPr lang="en-US" dirty="0">
                <a:effectLst>
                  <a:outerShdw blurRad="38100" dist="38100" dir="2700000" algn="tl">
                    <a:srgbClr val="000000"/>
                  </a:outerShdw>
                </a:effectLst>
                <a:latin typeface="+mn-lt"/>
              </a:rPr>
              <a:t>Eliminated Chief positions in Homeland Security, Public Education, Assessment &amp; Planning.</a:t>
            </a:r>
          </a:p>
          <a:p>
            <a:pPr lvl="1">
              <a:defRPr/>
            </a:pPr>
            <a:r>
              <a:rPr lang="en-US" dirty="0">
                <a:effectLst>
                  <a:outerShdw blurRad="38100" dist="38100" dir="2700000" algn="tl">
                    <a:srgbClr val="000000"/>
                  </a:outerShdw>
                </a:effectLst>
                <a:latin typeface="+mn-lt"/>
              </a:rPr>
              <a:t>Eliminated video training programmer, 6 medical supervisors, Special Operations Battalion Chief positions.</a:t>
            </a:r>
          </a:p>
          <a:p>
            <a:pPr lvl="1">
              <a:defRPr/>
            </a:pPr>
            <a:r>
              <a:rPr lang="en-US" dirty="0">
                <a:effectLst>
                  <a:outerShdw blurRad="38100" dist="38100" dir="2700000" algn="tl">
                    <a:srgbClr val="000000"/>
                  </a:outerShdw>
                </a:effectLst>
                <a:latin typeface="+mn-lt"/>
              </a:rPr>
              <a:t>Reduced smoke alarm &amp; child car seat program, reduced firefighter training staff.</a:t>
            </a:r>
          </a:p>
          <a:p>
            <a:pPr lvl="1">
              <a:defRPr/>
            </a:pPr>
            <a:r>
              <a:rPr lang="en-US" dirty="0">
                <a:effectLst>
                  <a:outerShdw blurRad="38100" dist="38100" dir="2700000" algn="tl">
                    <a:srgbClr val="000000"/>
                  </a:outerShdw>
                </a:effectLst>
                <a:latin typeface="+mn-lt"/>
              </a:rPr>
              <a:t>Eliminated firefighter health &amp; wellness program.</a:t>
            </a:r>
          </a:p>
          <a:p>
            <a:pPr>
              <a:buFont typeface="Wingdings" pitchFamily="2" charset="2"/>
              <a:buNone/>
              <a:defRPr/>
            </a:pPr>
            <a:endParaRPr lang="en-US" dirty="0">
              <a:effectLst>
                <a:outerShdw blurRad="38100" dist="38100" dir="2700000" algn="tl">
                  <a:srgbClr val="000000"/>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
            </a:r>
            <a:br>
              <a:rPr lang="en-US" dirty="0">
                <a:solidFill>
                  <a:srgbClr val="FFC000"/>
                </a:solidFill>
                <a:effectLst>
                  <a:outerShdw blurRad="38100" dist="38100" dir="2700000" algn="tl">
                    <a:srgbClr val="000000"/>
                  </a:outerShdw>
                </a:effectLst>
                <a:latin typeface="+mj-lt"/>
                <a:ea typeface="+mj-ea"/>
                <a:cs typeface="+mj-cs"/>
              </a:rPr>
            </a:br>
            <a:r>
              <a:rPr lang="en-US" dirty="0">
                <a:solidFill>
                  <a:srgbClr val="FFC000"/>
                </a:solidFill>
                <a:effectLst>
                  <a:outerShdw blurRad="38100" dist="38100" dir="2700000" algn="tl">
                    <a:srgbClr val="000000"/>
                  </a:outerShdw>
                </a:effectLst>
                <a:latin typeface="+mj-lt"/>
                <a:ea typeface="+mj-ea"/>
                <a:cs typeface="+mj-cs"/>
              </a:rPr>
              <a:t>FY 2009 Budget Reductions</a:t>
            </a:r>
            <a:br>
              <a:rPr lang="en-US" dirty="0">
                <a:solidFill>
                  <a:srgbClr val="FFC000"/>
                </a:solidFill>
                <a:effectLst>
                  <a:outerShdw blurRad="38100" dist="38100" dir="2700000" algn="tl">
                    <a:srgbClr val="000000"/>
                  </a:outerShdw>
                </a:effectLst>
                <a:latin typeface="+mj-lt"/>
                <a:ea typeface="+mj-ea"/>
                <a:cs typeface="+mj-cs"/>
              </a:rPr>
            </a:br>
            <a:r>
              <a:rPr lang="en-US" sz="2800" dirty="0">
                <a:solidFill>
                  <a:schemeClr val="tx1"/>
                </a:solidFill>
                <a:effectLst>
                  <a:outerShdw blurRad="38100" dist="38100" dir="2700000" algn="tl">
                    <a:srgbClr val="000000"/>
                  </a:outerShdw>
                </a:effectLst>
                <a:latin typeface="+mj-lt"/>
                <a:ea typeface="+mj-ea"/>
                <a:cs typeface="+mj-cs"/>
              </a:rPr>
              <a:t>$4.7 Million in cuts</a:t>
            </a:r>
            <a:r>
              <a:rPr lang="en-US" dirty="0">
                <a:solidFill>
                  <a:srgbClr val="FFC000"/>
                </a:solidFill>
                <a:effectLst>
                  <a:outerShdw blurRad="38100" dist="38100" dir="2700000" algn="tl">
                    <a:srgbClr val="000000"/>
                  </a:outerShdw>
                </a:effectLst>
                <a:latin typeface="+mj-lt"/>
                <a:ea typeface="+mj-ea"/>
                <a:cs typeface="+mj-cs"/>
              </a:rPr>
              <a:t/>
            </a:r>
            <a:br>
              <a:rPr lang="en-US" dirty="0">
                <a:solidFill>
                  <a:srgbClr val="FFC000"/>
                </a:solidFill>
                <a:effectLst>
                  <a:outerShdw blurRad="38100" dist="38100" dir="2700000" algn="tl">
                    <a:srgbClr val="000000"/>
                  </a:outerShdw>
                </a:effectLst>
                <a:latin typeface="+mj-lt"/>
                <a:ea typeface="+mj-ea"/>
                <a:cs typeface="+mj-cs"/>
              </a:rPr>
            </a:br>
            <a:endParaRPr lang="en-US" dirty="0">
              <a:effectLst>
                <a:outerShdw blurRad="38100" dist="38100" dir="2700000" algn="tl">
                  <a:srgbClr val="000000"/>
                </a:outerShdw>
              </a:effectLst>
              <a:latin typeface="+mj-lt"/>
              <a:ea typeface="+mj-ea"/>
              <a:cs typeface="+mj-cs"/>
            </a:endParaRPr>
          </a:p>
        </p:txBody>
      </p:sp>
      <p:sp>
        <p:nvSpPr>
          <p:cNvPr id="4" name="Text Placeholder 3"/>
          <p:cNvSpPr>
            <a:spLocks noGrp="1"/>
          </p:cNvSpPr>
          <p:nvPr>
            <p:ph type="body" idx="4294967295"/>
          </p:nvPr>
        </p:nvSpPr>
        <p:spPr>
          <a:xfrm>
            <a:off x="457200" y="1535113"/>
            <a:ext cx="4040188" cy="639762"/>
          </a:xfrm>
        </p:spPr>
        <p:txBody>
          <a:bodyPr anchor="b"/>
          <a:lstStyle/>
          <a:p>
            <a:pPr marL="0" indent="0" algn="ctr">
              <a:buFont typeface="Wingdings" pitchFamily="2" charset="2"/>
              <a:buNone/>
              <a:defRPr/>
            </a:pPr>
            <a:r>
              <a:rPr lang="en-US" sz="2000" b="1" dirty="0">
                <a:effectLst>
                  <a:outerShdw blurRad="38100" dist="38100" dir="2700000" algn="tl">
                    <a:srgbClr val="000000"/>
                  </a:outerShdw>
                </a:effectLst>
                <a:latin typeface="+mn-lt"/>
                <a:ea typeface="+mn-ea"/>
                <a:cs typeface="+mn-cs"/>
              </a:rPr>
              <a:t>Closing of Station 7</a:t>
            </a:r>
            <a:endParaRPr lang="en-US" sz="2400" b="1" dirty="0">
              <a:effectLst>
                <a:outerShdw blurRad="38100" dist="38100" dir="2700000" algn="tl">
                  <a:srgbClr val="000000"/>
                </a:outerShdw>
              </a:effectLst>
              <a:latin typeface="+mn-lt"/>
              <a:ea typeface="+mn-ea"/>
              <a:cs typeface="+mn-cs"/>
            </a:endParaRPr>
          </a:p>
        </p:txBody>
      </p:sp>
      <p:pic>
        <p:nvPicPr>
          <p:cNvPr id="10244" name="Content Placeholder 6" descr="FS7_01.jpg"/>
          <p:cNvPicPr>
            <a:picLocks noGrp="1" noChangeAspect="1"/>
          </p:cNvPicPr>
          <p:nvPr>
            <p:ph sz="half" idx="4294967295"/>
          </p:nvPr>
        </p:nvPicPr>
        <p:blipFill>
          <a:blip r:embed="rId3"/>
          <a:srcRect/>
          <a:stretch>
            <a:fillRect/>
          </a:stretch>
        </p:blipFill>
        <p:spPr>
          <a:xfrm>
            <a:off x="381000" y="2286000"/>
            <a:ext cx="3571875" cy="3352800"/>
          </a:xfrm>
        </p:spPr>
      </p:pic>
      <p:sp>
        <p:nvSpPr>
          <p:cNvPr id="5" name="Text Placeholder 4"/>
          <p:cNvSpPr>
            <a:spLocks noGrp="1"/>
          </p:cNvSpPr>
          <p:nvPr>
            <p:ph type="body" sz="quarter" idx="4294967295"/>
          </p:nvPr>
        </p:nvSpPr>
        <p:spPr>
          <a:xfrm>
            <a:off x="4645025" y="1535113"/>
            <a:ext cx="4041775" cy="639762"/>
          </a:xfrm>
        </p:spPr>
        <p:txBody>
          <a:bodyPr anchor="b"/>
          <a:lstStyle/>
          <a:p>
            <a:pPr marL="0" indent="0" algn="ctr">
              <a:buFont typeface="Wingdings" pitchFamily="2" charset="2"/>
              <a:buNone/>
              <a:defRPr/>
            </a:pPr>
            <a:r>
              <a:rPr lang="en-US" sz="2000" b="1" dirty="0">
                <a:effectLst>
                  <a:outerShdw blurRad="38100" dist="38100" dir="2700000" algn="tl">
                    <a:srgbClr val="000000"/>
                  </a:outerShdw>
                </a:effectLst>
                <a:latin typeface="+mn-lt"/>
                <a:ea typeface="+mn-ea"/>
                <a:cs typeface="+mn-cs"/>
              </a:rPr>
              <a:t>Decommissioning of Squad 4</a:t>
            </a:r>
          </a:p>
        </p:txBody>
      </p:sp>
      <p:pic>
        <p:nvPicPr>
          <p:cNvPr id="10246" name="Content Placeholder 7" descr="Squad 4.jpg"/>
          <p:cNvPicPr>
            <a:picLocks noGrp="1" noChangeAspect="1"/>
          </p:cNvPicPr>
          <p:nvPr>
            <p:ph sz="quarter" idx="4294967295"/>
          </p:nvPr>
        </p:nvPicPr>
        <p:blipFill>
          <a:blip r:embed="rId4"/>
          <a:srcRect/>
          <a:stretch>
            <a:fillRect/>
          </a:stretch>
        </p:blipFill>
        <p:spPr>
          <a:xfrm>
            <a:off x="4267200" y="2438400"/>
            <a:ext cx="4724400" cy="2819400"/>
          </a:xfrm>
        </p:spPr>
      </p:pic>
      <p:sp>
        <p:nvSpPr>
          <p:cNvPr id="10247" name="TextBox 6"/>
          <p:cNvSpPr txBox="1">
            <a:spLocks noChangeArrowheads="1"/>
          </p:cNvSpPr>
          <p:nvPr/>
        </p:nvSpPr>
        <p:spPr bwMode="auto">
          <a:xfrm>
            <a:off x="228600" y="5943600"/>
            <a:ext cx="8534400" cy="461963"/>
          </a:xfrm>
          <a:prstGeom prst="rect">
            <a:avLst/>
          </a:prstGeom>
          <a:noFill/>
          <a:ln w="9525">
            <a:noFill/>
            <a:miter lim="800000"/>
            <a:headEnd/>
            <a:tailEnd/>
          </a:ln>
        </p:spPr>
        <p:txBody>
          <a:bodyPr>
            <a:spAutoFit/>
          </a:bodyPr>
          <a:lstStyle/>
          <a:p>
            <a:pPr>
              <a:buFontTx/>
              <a:buChar char="•"/>
            </a:pPr>
            <a:r>
              <a:rPr lang="en-US"/>
              <a:t> </a:t>
            </a:r>
            <a:r>
              <a:rPr lang="en-US" sz="2400"/>
              <a:t>Reinstatement of Relief Days for Firefighters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a:solidFill>
                  <a:srgbClr val="FFC000"/>
                </a:solidFill>
                <a:effectLst>
                  <a:outerShdw blurRad="38100" dist="38100" dir="2700000" algn="tl">
                    <a:srgbClr val="000000"/>
                  </a:outerShdw>
                </a:effectLst>
                <a:latin typeface="+mj-lt"/>
                <a:ea typeface="+mj-ea"/>
                <a:cs typeface="+mj-cs"/>
              </a:rPr>
              <a:t>FY 2009 Staffing Impacts</a:t>
            </a:r>
          </a:p>
        </p:txBody>
      </p:sp>
      <p:sp>
        <p:nvSpPr>
          <p:cNvPr id="3" name="Content Placeholder 2"/>
          <p:cNvSpPr>
            <a:spLocks noGrp="1"/>
          </p:cNvSpPr>
          <p:nvPr>
            <p:ph idx="4294967295"/>
          </p:nvPr>
        </p:nvSpPr>
        <p:spPr/>
        <p:txBody>
          <a:bodyPr/>
          <a:lstStyle/>
          <a:p>
            <a:pPr>
              <a:defRPr/>
            </a:pPr>
            <a:r>
              <a:rPr lang="en-US" dirty="0">
                <a:effectLst>
                  <a:outerShdw blurRad="38100" dist="38100" dir="2700000" algn="tl">
                    <a:srgbClr val="000000"/>
                  </a:outerShdw>
                </a:effectLst>
                <a:latin typeface="+mn-lt"/>
                <a:ea typeface="+mn-ea"/>
                <a:cs typeface="+mn-cs"/>
              </a:rPr>
              <a:t>Abolished 120 Firefighter positions</a:t>
            </a:r>
          </a:p>
          <a:p>
            <a:pPr lvl="1">
              <a:defRPr/>
            </a:pPr>
            <a:r>
              <a:rPr lang="en-US" dirty="0">
                <a:effectLst>
                  <a:outerShdw blurRad="38100" dist="38100" dir="2700000" algn="tl">
                    <a:srgbClr val="000000"/>
                  </a:outerShdw>
                </a:effectLst>
                <a:latin typeface="+mn-lt"/>
              </a:rPr>
              <a:t>Closing of Station (Engine) 7</a:t>
            </a:r>
          </a:p>
          <a:p>
            <a:pPr lvl="1">
              <a:defRPr/>
            </a:pPr>
            <a:r>
              <a:rPr lang="en-US" dirty="0">
                <a:effectLst>
                  <a:outerShdw blurRad="38100" dist="38100" dir="2700000" algn="tl">
                    <a:srgbClr val="000000"/>
                  </a:outerShdw>
                </a:effectLst>
                <a:latin typeface="+mn-lt"/>
              </a:rPr>
              <a:t>Decommissioning of Squad 4</a:t>
            </a:r>
          </a:p>
          <a:p>
            <a:pPr lvl="1">
              <a:defRPr/>
            </a:pPr>
            <a:r>
              <a:rPr lang="en-US" dirty="0">
                <a:effectLst>
                  <a:outerShdw blurRad="38100" dist="38100" dir="2700000" algn="tl">
                    <a:srgbClr val="000000"/>
                  </a:outerShdw>
                </a:effectLst>
                <a:latin typeface="+mn-lt"/>
              </a:rPr>
              <a:t>Decommissioning of Battalion 1 (Spec Ops)</a:t>
            </a:r>
          </a:p>
          <a:p>
            <a:pPr lvl="1">
              <a:defRPr/>
            </a:pPr>
            <a:r>
              <a:rPr lang="en-US" dirty="0">
                <a:effectLst>
                  <a:outerShdw blurRad="38100" dist="38100" dir="2700000" algn="tl">
                    <a:srgbClr val="000000"/>
                  </a:outerShdw>
                </a:effectLst>
                <a:latin typeface="+mn-lt"/>
              </a:rPr>
              <a:t>Demotions, layoffs</a:t>
            </a:r>
          </a:p>
          <a:p>
            <a:pPr>
              <a:defRPr/>
            </a:pPr>
            <a:r>
              <a:rPr lang="en-US" dirty="0">
                <a:effectLst>
                  <a:outerShdw blurRad="38100" dist="38100" dir="2700000" algn="tl">
                    <a:srgbClr val="000000"/>
                  </a:outerShdw>
                </a:effectLst>
                <a:latin typeface="+mn-lt"/>
                <a:ea typeface="+mn-ea"/>
                <a:cs typeface="+mn-cs"/>
              </a:rPr>
              <a:t>Reactivation of R-Days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973</TotalTime>
  <Words>739</Words>
  <Application>Microsoft Office PowerPoint</Application>
  <PresentationFormat>On-screen Show (4:3)</PresentationFormat>
  <Paragraphs>206</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Clouds</vt:lpstr>
      <vt:lpstr>Slide 1</vt:lpstr>
      <vt:lpstr>City of Atlanta Code of Ordinances </vt:lpstr>
      <vt:lpstr>City of Atlanta Code of Ordinances</vt:lpstr>
      <vt:lpstr>City of Atlanta Code of Ordinances</vt:lpstr>
      <vt:lpstr>City of Atlanta Code of Ordinances </vt:lpstr>
      <vt:lpstr>FY 2009 Budget Reductions</vt:lpstr>
      <vt:lpstr>FY 2009 Budget Reductions</vt:lpstr>
      <vt:lpstr> FY 2009 Budget Reductions $4.7 Million in cuts </vt:lpstr>
      <vt:lpstr>FY 2009 Staffing Impacts</vt:lpstr>
      <vt:lpstr>Field Operations Shift Strength</vt:lpstr>
      <vt:lpstr>Minimum Staffing (per National Stds.)</vt:lpstr>
      <vt:lpstr>Below Minimum Staffing Levels  (due to FY 2009 budget impacts)</vt:lpstr>
      <vt:lpstr>Leave Usage</vt:lpstr>
      <vt:lpstr>Daily Staffing Impacts</vt:lpstr>
      <vt:lpstr>FY 2009 2nd Quarter Reductions and Impacts</vt:lpstr>
      <vt:lpstr>Fiscal Impacts</vt:lpstr>
      <vt:lpstr>Leave Usage</vt:lpstr>
      <vt:lpstr>Understanding AFRD Terminology</vt:lpstr>
      <vt:lpstr>What Types of Calls do our Apparatus Respond to?</vt:lpstr>
      <vt:lpstr>AFRD Staffing Impacts</vt:lpstr>
      <vt:lpstr>Blackouts &amp; Brownouts</vt:lpstr>
      <vt:lpstr>Blackout &amp; Brownout Selection Criteria </vt:lpstr>
      <vt:lpstr>Engine Companies w/ Lowest Call Volume</vt:lpstr>
      <vt:lpstr>Truck Companies w/ Lowest Call Volume</vt:lpstr>
      <vt:lpstr>Fire Companies Blacked Out</vt:lpstr>
      <vt:lpstr>Fire Companies With Potential to be Browned Out</vt:lpstr>
      <vt:lpstr>Slide 27</vt:lpstr>
      <vt:lpstr>Slide 28</vt:lpstr>
      <vt:lpstr>Slide 29</vt:lpstr>
      <vt:lpstr>Slide 30</vt:lpstr>
      <vt:lpstr>Slide 31</vt:lpstr>
      <vt:lpstr>Slide 32</vt:lpstr>
      <vt:lpstr>Slide 33</vt:lpstr>
      <vt:lpstr>Slide 34</vt:lpstr>
      <vt:lpstr>Slide 35</vt:lpstr>
      <vt:lpstr>Slide 36</vt:lpstr>
    </vt:vector>
  </TitlesOfParts>
  <Company>FEMA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James Randall Daws</cp:lastModifiedBy>
  <cp:revision>122</cp:revision>
  <dcterms:created xsi:type="dcterms:W3CDTF">2007-07-16T21:46:44Z</dcterms:created>
  <dcterms:modified xsi:type="dcterms:W3CDTF">2009-04-07T20:32:35Z</dcterms:modified>
</cp:coreProperties>
</file>